
<file path=[Content_Types].xml><?xml version="1.0" encoding="utf-8"?>
<Types xmlns="http://schemas.openxmlformats.org/package/2006/content-types">
  <Default Extension="jpeg" ContentType="image/jpe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314" r:id="rId3"/>
    <p:sldId id="2315" r:id="rId5"/>
    <p:sldId id="2339" r:id="rId6"/>
    <p:sldId id="2316" r:id="rId7"/>
    <p:sldId id="2463" r:id="rId8"/>
    <p:sldId id="1928" r:id="rId9"/>
    <p:sldId id="1014" r:id="rId10"/>
    <p:sldId id="2351" r:id="rId11"/>
    <p:sldId id="2342" r:id="rId12"/>
    <p:sldId id="2465" r:id="rId13"/>
    <p:sldId id="2466" r:id="rId14"/>
    <p:sldId id="2467" r:id="rId15"/>
    <p:sldId id="2388" r:id="rId16"/>
    <p:sldId id="2468" r:id="rId17"/>
    <p:sldId id="2469" r:id="rId18"/>
    <p:sldId id="2470" r:id="rId19"/>
    <p:sldId id="2471" r:id="rId20"/>
    <p:sldId id="2472" r:id="rId21"/>
    <p:sldId id="2473" r:id="rId22"/>
    <p:sldId id="2474" r:id="rId23"/>
    <p:sldId id="2345" r:id="rId24"/>
    <p:sldId id="2476" r:id="rId25"/>
    <p:sldId id="2477" r:id="rId26"/>
    <p:sldId id="2348" r:id="rId27"/>
    <p:sldId id="2475" r:id="rId28"/>
    <p:sldId id="1489" r:id="rId29"/>
    <p:sldId id="2341" r:id="rId30"/>
    <p:sldId id="2480" r:id="rId31"/>
    <p:sldId id="2481" r:id="rId32"/>
    <p:sldId id="2482" r:id="rId33"/>
    <p:sldId id="2391" r:id="rId34"/>
    <p:sldId id="2320" r:id="rId35"/>
  </p:sldIdLst>
  <p:sldSz cx="12192000" cy="6858000"/>
  <p:notesSz cx="6858000" cy="9144000"/>
  <p:custDataLst>
    <p:tags r:id="rId39"/>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9A78"/>
    <a:srgbClr val="8BC145"/>
    <a:srgbClr val="36AFCE"/>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38"/>
    <p:restoredTop sz="94626"/>
  </p:normalViewPr>
  <p:slideViewPr>
    <p:cSldViewPr snapToGrid="0">
      <p:cViewPr varScale="1">
        <p:scale>
          <a:sx n="79" d="100"/>
          <a:sy n="79" d="100"/>
        </p:scale>
        <p:origin x="546"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9" Type="http://schemas.openxmlformats.org/officeDocument/2006/relationships/tags" Target="tags/tag9.xml"/><Relationship Id="rId38" Type="http://schemas.openxmlformats.org/officeDocument/2006/relationships/tableStyles" Target="tableStyles.xml"/><Relationship Id="rId37" Type="http://schemas.openxmlformats.org/officeDocument/2006/relationships/viewProps" Target="viewProps.xml"/><Relationship Id="rId36" Type="http://schemas.openxmlformats.org/officeDocument/2006/relationships/presProps" Target="presProps.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6133F80-539D-4707-9841-183974CC1F85}"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5A775D-D46C-46CC-AD07-85213D52E0F3}"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38" name="Group 5"/>
          <p:cNvGrpSpPr/>
          <p:nvPr userDrawn="1"/>
        </p:nvGrpSpPr>
        <p:grpSpPr>
          <a:xfrm>
            <a:off x="0" y="3175"/>
            <a:ext cx="12192000" cy="6854825"/>
            <a:chOff x="0" y="3175"/>
            <a:chExt cx="12192000" cy="6854825"/>
          </a:xfrm>
        </p:grpSpPr>
        <p:sp>
          <p:nvSpPr>
            <p:cNvPr id="39" name="Freeform 9"/>
            <p:cNvSpPr/>
            <p:nvPr/>
          </p:nvSpPr>
          <p:spPr bwMode="auto">
            <a:xfrm>
              <a:off x="5475817" y="3175"/>
              <a:ext cx="6716183" cy="6854825"/>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solidFill>
              <a:schemeClr val="bg1">
                <a:lumMod val="95000"/>
                <a:alpha val="55000"/>
              </a:schemeClr>
            </a:solidFill>
            <a:ln>
              <a:noFill/>
            </a:ln>
          </p:spPr>
          <p:txBody>
            <a:bodyPr vert="horz" wrap="square" lIns="91440" tIns="45720" rIns="91440" bIns="45720" numCol="1" anchor="t" anchorCtr="0" compatLnSpc="1"/>
            <a:p>
              <a:endParaRPr 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0" name="椭圆 5"/>
            <p:cNvSpPr/>
            <p:nvPr/>
          </p:nvSpPr>
          <p:spPr>
            <a:xfrm>
              <a:off x="492208" y="426058"/>
              <a:ext cx="324679" cy="324679"/>
            </a:xfrm>
            <a:prstGeom prst="ellipse">
              <a:avLst/>
            </a:prstGeom>
            <a:gradFill flip="none" rotWithShape="1">
              <a:gsLst>
                <a:gs pos="0">
                  <a:schemeClr val="accent1"/>
                </a:gs>
                <a:gs pos="100000">
                  <a:schemeClr val="accent2"/>
                </a:gs>
              </a:gsLst>
              <a:lin ang="10800000" scaled="1"/>
              <a:tileRect/>
            </a:gra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noAutofit/>
            </a:bodyPr>
            <a:p>
              <a:pPr algn="r" defTabSz="914400"/>
              <a:endParaRPr lang="zh-CN" altLang="en-US" sz="1400" b="1">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41" name="矩形 40"/>
            <p:cNvSpPr/>
            <p:nvPr/>
          </p:nvSpPr>
          <p:spPr>
            <a:xfrm>
              <a:off x="0" y="6533321"/>
              <a:ext cx="12192000" cy="324679"/>
            </a:xfrm>
            <a:prstGeom prst="rect">
              <a:avLst/>
            </a:prstGeom>
            <a:gradFill>
              <a:gsLst>
                <a:gs pos="0">
                  <a:schemeClr val="accent1"/>
                </a:gs>
                <a:gs pos="100000">
                  <a:schemeClr val="accent2"/>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Date Placeholder 3"/>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dirty="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Date Placeholder 3"/>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US" dirty="0"/>
          </a:p>
        </p:txBody>
      </p:sp>
      <p:sp>
        <p:nvSpPr>
          <p:cNvPr id="3" name="Content Placeholder 2"/>
          <p:cNvSpPr>
            <a:spLocks noGrp="1"/>
          </p:cNvSpPr>
          <p:nvPr>
            <p:ph idx="1"/>
          </p:nvPr>
        </p:nvSpPr>
        <p:spPr/>
        <p:txBody>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Date Placeholder 3"/>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endParaRPr lang="en-US" dirty="0"/>
          </a:p>
        </p:txBody>
      </p:sp>
      <p:sp>
        <p:nvSpPr>
          <p:cNvPr id="4" name="Date Placeholder 3"/>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5" name="Date Placeholder 4"/>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dirty="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endParaRPr lang="en-US" dirty="0"/>
          </a:p>
        </p:txBody>
      </p:sp>
      <p:sp>
        <p:nvSpPr>
          <p:cNvPr id="4" name="Content Placeholder 3"/>
          <p:cNvSpPr>
            <a:spLocks noGrp="1"/>
          </p:cNvSpPr>
          <p:nvPr>
            <p:ph sz="half" idx="2"/>
          </p:nvPr>
        </p:nvSpPr>
        <p:spPr>
          <a:xfrm>
            <a:off x="839788" y="2505075"/>
            <a:ext cx="5157787" cy="3684588"/>
          </a:xfrm>
        </p:spPr>
        <p:txBody>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endParaRPr lang="en-US" dirty="0"/>
          </a:p>
        </p:txBody>
      </p:sp>
      <p:sp>
        <p:nvSpPr>
          <p:cNvPr id="6" name="Content Placeholder 5"/>
          <p:cNvSpPr>
            <a:spLocks noGrp="1"/>
          </p:cNvSpPr>
          <p:nvPr>
            <p:ph sz="quarter" idx="4"/>
          </p:nvPr>
        </p:nvSpPr>
        <p:spPr>
          <a:xfrm>
            <a:off x="6172200" y="2505075"/>
            <a:ext cx="5183188" cy="3684588"/>
          </a:xfrm>
        </p:spPr>
        <p:txBody>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7" name="Date Placeholder 6"/>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US" dirty="0"/>
          </a:p>
        </p:txBody>
      </p:sp>
      <p:sp>
        <p:nvSpPr>
          <p:cNvPr id="3" name="Date Placeholder 2"/>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endParaRPr lang="en-US" dirty="0"/>
          </a:p>
        </p:txBody>
      </p:sp>
      <p:sp>
        <p:nvSpPr>
          <p:cNvPr id="5" name="Date Placeholder 4"/>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endParaRPr lang="en-US" dirty="0"/>
          </a:p>
        </p:txBody>
      </p:sp>
      <p:sp>
        <p:nvSpPr>
          <p:cNvPr id="5" name="Date Placeholder 4"/>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ABA338-C754-4EDE-B0F7-9C541DAB2653}" type="datetimeFigureOut">
              <a:rPr lang="zh-CN" altLang="en-US" smtClean="0"/>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FE5F2F-2341-4894-9DB8-674B4B2A6DED}"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7.xml"/><Relationship Id="rId2" Type="http://schemas.openxmlformats.org/officeDocument/2006/relationships/tags" Target="../tags/tag2.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image" Target="../media/image5.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4.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7.xml"/><Relationship Id="rId2" Type="http://schemas.openxmlformats.org/officeDocument/2006/relationships/tags" Target="../tags/tag8.xml"/><Relationship Id="rId1" Type="http://schemas.openxmlformats.org/officeDocument/2006/relationships/tags" Target="../tags/tag7.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7.xml"/><Relationship Id="rId2" Type="http://schemas.openxmlformats.org/officeDocument/2006/relationships/tags" Target="../tags/tag5.xml"/><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7.xml"/><Relationship Id="rId2" Type="http://schemas.openxmlformats.org/officeDocument/2006/relationships/tags" Target="../tags/tag6.xml"/><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9"/>
          <p:cNvSpPr/>
          <p:nvPr/>
        </p:nvSpPr>
        <p:spPr bwMode="auto">
          <a:xfrm>
            <a:off x="5475817" y="3175"/>
            <a:ext cx="6716183" cy="6854825"/>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solidFill>
            <a:schemeClr val="bg1">
              <a:lumMod val="95000"/>
              <a:alpha val="75000"/>
            </a:schemeClr>
          </a:solidFill>
          <a:ln>
            <a:noFill/>
          </a:ln>
        </p:spPr>
        <p:txBody>
          <a:bodyPr vert="horz" wrap="square" lIns="91440" tIns="45720" rIns="91440" bIns="45720" numCol="1" anchor="t" anchorCtr="0" compatLnSpc="1"/>
          <a:lstStyle/>
          <a:p>
            <a:endParaRPr 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 name="Freeform 9"/>
          <p:cNvSpPr/>
          <p:nvPr/>
        </p:nvSpPr>
        <p:spPr bwMode="auto">
          <a:xfrm>
            <a:off x="8905461" y="3630414"/>
            <a:ext cx="3286538" cy="3227586"/>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gradFill flip="none" rotWithShape="1">
            <a:gsLst>
              <a:gs pos="0">
                <a:schemeClr val="accent1"/>
              </a:gs>
              <a:gs pos="100000">
                <a:schemeClr val="accent2"/>
              </a:gs>
            </a:gsLst>
            <a:lin ang="10800000" scaled="1"/>
            <a:tileRect/>
          </a:gra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noAutofit/>
          </a:bodyPr>
          <a:lstStyle/>
          <a:p>
            <a:pPr algn="r" defTabSz="914400"/>
            <a:endParaRPr lang="en-US" sz="1400" b="1">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7" name="文本框 9"/>
          <p:cNvSpPr txBox="1"/>
          <p:nvPr/>
        </p:nvSpPr>
        <p:spPr>
          <a:xfrm>
            <a:off x="-765979" y="2697492"/>
            <a:ext cx="2436860" cy="2646878"/>
          </a:xfrm>
          <a:prstGeom prst="rect">
            <a:avLst/>
          </a:prstGeom>
          <a:noFill/>
        </p:spPr>
        <p:txBody>
          <a:bodyPr wrap="square" rtlCol="0">
            <a:spAutoFit/>
          </a:bodyPr>
          <a:lstStyle/>
          <a:p>
            <a:r>
              <a:rPr lang="zh-CN" altLang="en-US" sz="16600" dirty="0">
                <a:gradFill>
                  <a:gsLst>
                    <a:gs pos="0">
                      <a:schemeClr val="accent1"/>
                    </a:gs>
                    <a:gs pos="43000">
                      <a:schemeClr val="accent2"/>
                    </a:gs>
                  </a:gsLst>
                  <a:lin ang="10800000" scaled="1"/>
                </a:gradFill>
                <a:latin typeface="思源黑体" panose="020B0500000000000000" pitchFamily="34" charset="-122"/>
                <a:ea typeface="思源黑体" panose="020B0500000000000000" pitchFamily="34" charset="-122"/>
                <a:cs typeface="Open Sans" charset="0"/>
                <a:sym typeface="思源黑体" panose="020B0500000000000000" pitchFamily="34" charset="-122"/>
              </a:rPr>
              <a:t>“</a:t>
            </a:r>
            <a:endParaRPr lang="zh-CN" altLang="en-US" sz="16600" dirty="0">
              <a:gradFill>
                <a:gsLst>
                  <a:gs pos="0">
                    <a:schemeClr val="accent1"/>
                  </a:gs>
                  <a:gs pos="43000">
                    <a:schemeClr val="accent2"/>
                  </a:gs>
                </a:gsLst>
                <a:lin ang="10800000" scaled="1"/>
              </a:gradFill>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8" name="半闭框 6"/>
          <p:cNvSpPr/>
          <p:nvPr/>
        </p:nvSpPr>
        <p:spPr>
          <a:xfrm rot="5400000">
            <a:off x="7642979" y="1450576"/>
            <a:ext cx="809804" cy="776251"/>
          </a:xfrm>
          <a:prstGeom prst="halfFrame">
            <a:avLst>
              <a:gd name="adj1" fmla="val 5058"/>
              <a:gd name="adj2" fmla="val 448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9" name="PA-矩形 3"/>
          <p:cNvSpPr/>
          <p:nvPr>
            <p:custDataLst>
              <p:tags r:id="rId1"/>
            </p:custDataLst>
          </p:nvPr>
        </p:nvSpPr>
        <p:spPr>
          <a:xfrm>
            <a:off x="1969584" y="2080130"/>
            <a:ext cx="5690172" cy="1014730"/>
          </a:xfrm>
          <a:prstGeom prst="rect">
            <a:avLst/>
          </a:prstGeom>
        </p:spPr>
        <p:txBody>
          <a:bodyPr wrap="square">
            <a:spAutoFit/>
          </a:bodyPr>
          <a:lstStyle/>
          <a:p>
            <a:pPr algn="l"/>
            <a:r>
              <a:rPr lang="zh-CN" altLang="en-US" sz="6000" dirty="0">
                <a:solidFill>
                  <a:schemeClr val="tx1">
                    <a:lumMod val="75000"/>
                    <a:lumOff val="25000"/>
                  </a:schemeClr>
                </a:solidFill>
                <a:latin typeface="字魂35号-经典雅黑" panose="02000000000000000000" pitchFamily="2" charset="-122"/>
                <a:ea typeface="字魂35号-经典雅黑" panose="02000000000000000000" pitchFamily="2" charset="-122"/>
                <a:sym typeface="思源黑体" panose="020B0500000000000000" pitchFamily="34" charset="-122"/>
              </a:rPr>
              <a:t>新编大学生</a:t>
            </a:r>
            <a:endParaRPr lang="zh-CN" altLang="en-US" sz="6000" dirty="0">
              <a:solidFill>
                <a:schemeClr val="tx1">
                  <a:lumMod val="75000"/>
                  <a:lumOff val="25000"/>
                </a:schemeClr>
              </a:solidFill>
              <a:latin typeface="字魂35号-经典雅黑" panose="02000000000000000000" pitchFamily="2" charset="-122"/>
              <a:ea typeface="字魂35号-经典雅黑" panose="02000000000000000000" pitchFamily="2" charset="-122"/>
              <a:sym typeface="思源黑体" panose="020B0500000000000000" pitchFamily="34" charset="-122"/>
            </a:endParaRPr>
          </a:p>
        </p:txBody>
      </p:sp>
      <p:sp>
        <p:nvSpPr>
          <p:cNvPr id="10" name="PA-文本框 6"/>
          <p:cNvSpPr txBox="1"/>
          <p:nvPr>
            <p:custDataLst>
              <p:tags r:id="rId2"/>
            </p:custDataLst>
          </p:nvPr>
        </p:nvSpPr>
        <p:spPr>
          <a:xfrm>
            <a:off x="2010484" y="3157349"/>
            <a:ext cx="6537168" cy="583565"/>
          </a:xfrm>
          <a:prstGeom prst="rect">
            <a:avLst/>
          </a:prstGeom>
          <a:solidFill>
            <a:schemeClr val="tx1">
              <a:alpha val="0"/>
            </a:schemeClr>
          </a:solidFill>
          <a:effectLst/>
        </p:spPr>
        <p:txBody>
          <a:bodyPr wrap="square" rtlCol="0">
            <a:spAutoFit/>
          </a:bodyPr>
          <a:lstStyle>
            <a:defPPr>
              <a:defRPr lang="zh-CN"/>
            </a:defPPr>
            <a:lvl1pPr>
              <a:defRPr sz="4800">
                <a:solidFill>
                  <a:schemeClr val="bg1"/>
                </a:solidFill>
                <a:latin typeface="思源黑体 CN Heavy" panose="020B0A00000000000000" pitchFamily="34" charset="-122"/>
                <a:ea typeface="思源黑体 CN Heavy" panose="020B0A00000000000000" pitchFamily="34" charset="-122"/>
              </a:defRPr>
            </a:lvl1pPr>
          </a:lstStyle>
          <a:p>
            <a:r>
              <a:rPr lang="zh-CN" altLang="en-US" sz="3200" spc="3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rPr>
              <a:t>创新创业教育</a:t>
            </a:r>
            <a:endParaRPr lang="zh-CN" altLang="en-US" sz="3200" spc="3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2" name="矩形 41"/>
          <p:cNvSpPr/>
          <p:nvPr/>
        </p:nvSpPr>
        <p:spPr>
          <a:xfrm>
            <a:off x="2040255" y="4131310"/>
            <a:ext cx="6395720" cy="922020"/>
          </a:xfrm>
          <a:prstGeom prst="rect">
            <a:avLst/>
          </a:prstGeom>
        </p:spPr>
        <p:txBody>
          <a:bodyPr wrap="square">
            <a:spAutoFit/>
          </a:bodyPr>
          <a:lstStyle/>
          <a:p>
            <a:pPr lvl="0" defTabSz="914400">
              <a:lnSpc>
                <a:spcPct val="150000"/>
              </a:lnSpc>
              <a:defRPr/>
            </a:pPr>
            <a:r>
              <a:rPr lang="zh-CN" altLang="en-US" sz="12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本书兼顾了传统教材的系统性和理论性，还创新构建了“创新”“创业”和“创业计划实施”三个模块的立体化阅读学习平台，如大量采用了“二维码链接”形式，拓展了相关知识点的学习。</a:t>
            </a:r>
            <a:endParaRPr lang="zh-CN" altLang="en-US" sz="12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2" presetClass="entr" presetSubtype="6" fill="hold" grpId="0" nodeType="withEffect" p14:presetBounceEnd="80000">
                                      <p:stCondLst>
                                        <p:cond delay="250"/>
                                      </p:stCondLst>
                                      <p:childTnLst>
                                        <p:set>
                                          <p:cBhvr>
                                            <p:cTn id="9" dur="1" fill="hold">
                                              <p:stCondLst>
                                                <p:cond delay="0"/>
                                              </p:stCondLst>
                                            </p:cTn>
                                            <p:tgtEl>
                                              <p:spTgt spid="2"/>
                                            </p:tgtEl>
                                            <p:attrNameLst>
                                              <p:attrName>style.visibility</p:attrName>
                                            </p:attrNameLst>
                                          </p:cBhvr>
                                          <p:to>
                                            <p:strVal val="visible"/>
                                          </p:to>
                                        </p:set>
                                        <p:anim calcmode="lin" valueType="num" p14:bounceEnd="80000">
                                          <p:cBhvr additive="base">
                                            <p:cTn id="10" dur="500" fill="hold"/>
                                            <p:tgtEl>
                                              <p:spTgt spid="2"/>
                                            </p:tgtEl>
                                            <p:attrNameLst>
                                              <p:attrName>ppt_x</p:attrName>
                                            </p:attrNameLst>
                                          </p:cBhvr>
                                          <p:tavLst>
                                            <p:tav tm="0">
                                              <p:val>
                                                <p:strVal val="1+#ppt_w/2"/>
                                              </p:val>
                                            </p:tav>
                                            <p:tav tm="100000">
                                              <p:val>
                                                <p:strVal val="#ppt_x"/>
                                              </p:val>
                                            </p:tav>
                                          </p:tavLst>
                                        </p:anim>
                                        <p:anim calcmode="lin" valueType="num" p14:bounceEnd="80000">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randombar(horizontal)">
                                          <p:cBhvr>
                                            <p:cTn id="16" dur="500"/>
                                            <p:tgtEl>
                                              <p:spTgt spid="7"/>
                                            </p:tgtEl>
                                          </p:cBhvr>
                                        </p:animEffect>
                                      </p:childTnLst>
                                    </p:cTn>
                                  </p:par>
                                  <p:par>
                                    <p:cTn id="17" presetID="47" presetClass="entr" presetSubtype="0" fill="hold" grpId="0" nodeType="withEffect">
                                      <p:stCondLst>
                                        <p:cond delay="11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par>
                                    <p:cTn id="22" presetID="16" presetClass="entr" presetSubtype="37" fill="hold" grpId="0" nodeType="withEffect">
                                      <p:stCondLst>
                                        <p:cond delay="2000"/>
                                      </p:stCondLst>
                                      <p:childTnLst>
                                        <p:set>
                                          <p:cBhvr>
                                            <p:cTn id="23" dur="1" fill="hold">
                                              <p:stCondLst>
                                                <p:cond delay="0"/>
                                              </p:stCondLst>
                                            </p:cTn>
                                            <p:tgtEl>
                                              <p:spTgt spid="10"/>
                                            </p:tgtEl>
                                            <p:attrNameLst>
                                              <p:attrName>style.visibility</p:attrName>
                                            </p:attrNameLst>
                                          </p:cBhvr>
                                          <p:to>
                                            <p:strVal val="visible"/>
                                          </p:to>
                                        </p:set>
                                        <p:animEffect transition="in" filter="barn(outVertical)">
                                          <p:cBhvr>
                                            <p:cTn id="24" dur="500"/>
                                            <p:tgtEl>
                                              <p:spTgt spid="10"/>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randombar(horizontal)">
                                          <p:cBhvr>
                                            <p:cTn id="27"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p:bldP spid="9" grpId="0"/>
          <p:bldP spid="10" grpId="0" bldLvl="0" animBg="1"/>
          <p:bldP spid="12"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2" presetClass="entr" presetSubtype="6" fill="hold" grpId="0" nodeType="withEffect">
                                      <p:stCondLst>
                                        <p:cond delay="25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1+#ppt_w/2"/>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randombar(horizontal)">
                                          <p:cBhvr>
                                            <p:cTn id="16" dur="500"/>
                                            <p:tgtEl>
                                              <p:spTgt spid="7"/>
                                            </p:tgtEl>
                                          </p:cBhvr>
                                        </p:animEffect>
                                      </p:childTnLst>
                                    </p:cTn>
                                  </p:par>
                                  <p:par>
                                    <p:cTn id="17" presetID="47" presetClass="entr" presetSubtype="0" fill="hold" grpId="0" nodeType="withEffect">
                                      <p:stCondLst>
                                        <p:cond delay="11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par>
                                    <p:cTn id="22" presetID="16" presetClass="entr" presetSubtype="37" fill="hold" grpId="0" nodeType="withEffect">
                                      <p:stCondLst>
                                        <p:cond delay="2000"/>
                                      </p:stCondLst>
                                      <p:childTnLst>
                                        <p:set>
                                          <p:cBhvr>
                                            <p:cTn id="23" dur="1" fill="hold">
                                              <p:stCondLst>
                                                <p:cond delay="0"/>
                                              </p:stCondLst>
                                            </p:cTn>
                                            <p:tgtEl>
                                              <p:spTgt spid="10"/>
                                            </p:tgtEl>
                                            <p:attrNameLst>
                                              <p:attrName>style.visibility</p:attrName>
                                            </p:attrNameLst>
                                          </p:cBhvr>
                                          <p:to>
                                            <p:strVal val="visible"/>
                                          </p:to>
                                        </p:set>
                                        <p:animEffect transition="in" filter="barn(outVertical)">
                                          <p:cBhvr>
                                            <p:cTn id="24" dur="500"/>
                                            <p:tgtEl>
                                              <p:spTgt spid="10"/>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randombar(horizontal)">
                                          <p:cBhvr>
                                            <p:cTn id="27"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p:bldP spid="9" grpId="0"/>
          <p:bldP spid="10" grpId="0" bldLvl="0" animBg="1"/>
          <p:bldP spid="12"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6"/>
          <p:cNvSpPr/>
          <p:nvPr/>
        </p:nvSpPr>
        <p:spPr>
          <a:xfrm>
            <a:off x="3138170" y="1529247"/>
            <a:ext cx="762000" cy="127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1" name="Freeform 11"/>
          <p:cNvSpPr/>
          <p:nvPr/>
        </p:nvSpPr>
        <p:spPr>
          <a:xfrm rot="5400000">
            <a:off x="11489025" y="335281"/>
            <a:ext cx="355600" cy="355600"/>
          </a:xfrm>
          <a:custGeom>
            <a:avLst/>
            <a:gdLst>
              <a:gd name="connsiteX0" fmla="*/ 0 w 355600"/>
              <a:gd name="connsiteY0" fmla="*/ 355600 h 355600"/>
              <a:gd name="connsiteX1" fmla="*/ 0 w 355600"/>
              <a:gd name="connsiteY1" fmla="*/ 79022 h 355600"/>
              <a:gd name="connsiteX2" fmla="*/ 0 w 355600"/>
              <a:gd name="connsiteY2" fmla="*/ 0 h 355600"/>
              <a:gd name="connsiteX3" fmla="*/ 79022 w 355600"/>
              <a:gd name="connsiteY3" fmla="*/ 0 h 355600"/>
              <a:gd name="connsiteX4" fmla="*/ 355600 w 355600"/>
              <a:gd name="connsiteY4" fmla="*/ 0 h 355600"/>
              <a:gd name="connsiteX5" fmla="*/ 355600 w 355600"/>
              <a:gd name="connsiteY5" fmla="*/ 79022 h 355600"/>
              <a:gd name="connsiteX6" fmla="*/ 79022 w 355600"/>
              <a:gd name="connsiteY6" fmla="*/ 79022 h 355600"/>
              <a:gd name="connsiteX7" fmla="*/ 79022 w 355600"/>
              <a:gd name="connsiteY7" fmla="*/ 355600 h 35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600" h="355600">
                <a:moveTo>
                  <a:pt x="0" y="355600"/>
                </a:moveTo>
                <a:lnTo>
                  <a:pt x="0" y="79022"/>
                </a:lnTo>
                <a:lnTo>
                  <a:pt x="0" y="0"/>
                </a:lnTo>
                <a:lnTo>
                  <a:pt x="79022" y="0"/>
                </a:lnTo>
                <a:lnTo>
                  <a:pt x="355600" y="0"/>
                </a:lnTo>
                <a:lnTo>
                  <a:pt x="355600" y="79022"/>
                </a:lnTo>
                <a:lnTo>
                  <a:pt x="79022" y="79022"/>
                </a:lnTo>
                <a:lnTo>
                  <a:pt x="79022" y="3556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2" name="任意形状 11"/>
          <p:cNvSpPr/>
          <p:nvPr/>
        </p:nvSpPr>
        <p:spPr>
          <a:xfrm>
            <a:off x="254000" y="2127250"/>
            <a:ext cx="2603500" cy="2603500"/>
          </a:xfrm>
          <a:custGeom>
            <a:avLst/>
            <a:gdLst>
              <a:gd name="connsiteX0" fmla="*/ 1301750 w 2603500"/>
              <a:gd name="connsiteY0" fmla="*/ 0 h 2603500"/>
              <a:gd name="connsiteX1" fmla="*/ 2603500 w 2603500"/>
              <a:gd name="connsiteY1" fmla="*/ 1301750 h 2603500"/>
              <a:gd name="connsiteX2" fmla="*/ 1301750 w 2603500"/>
              <a:gd name="connsiteY2" fmla="*/ 2603500 h 2603500"/>
              <a:gd name="connsiteX3" fmla="*/ 0 w 2603500"/>
              <a:gd name="connsiteY3" fmla="*/ 1301750 h 2603500"/>
            </a:gdLst>
            <a:ahLst/>
            <a:cxnLst>
              <a:cxn ang="0">
                <a:pos x="connsiteX0" y="connsiteY0"/>
              </a:cxn>
              <a:cxn ang="0">
                <a:pos x="connsiteX1" y="connsiteY1"/>
              </a:cxn>
              <a:cxn ang="0">
                <a:pos x="connsiteX2" y="connsiteY2"/>
              </a:cxn>
              <a:cxn ang="0">
                <a:pos x="connsiteX3" y="connsiteY3"/>
              </a:cxn>
            </a:cxnLst>
            <a:rect l="l" t="t" r="r" b="b"/>
            <a:pathLst>
              <a:path w="2603500" h="2603500">
                <a:moveTo>
                  <a:pt x="1301750" y="0"/>
                </a:moveTo>
                <a:lnTo>
                  <a:pt x="2603500" y="1301750"/>
                </a:lnTo>
                <a:lnTo>
                  <a:pt x="1301750" y="2603500"/>
                </a:lnTo>
                <a:lnTo>
                  <a:pt x="0" y="1301750"/>
                </a:lnTo>
                <a:close/>
              </a:path>
            </a:pathLst>
          </a:custGeom>
          <a:blipFill>
            <a:blip r:embed="rId1"/>
            <a:stretch>
              <a:fillRect l="-25772" r="-2577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14" tIns="22857" rIns="45714" bIns="22857" numCol="1" spcCol="0" rtlCol="0" fromWordArt="0" anchor="ctr" anchorCtr="0" forceAA="0" compatLnSpc="1">
            <a:noAutofit/>
          </a:bodyPr>
          <a:lstStyle/>
          <a:p>
            <a:pPr algn="ctr"/>
            <a:endParaRPr lang="en-US" sz="90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TextBox 7"/>
          <p:cNvSpPr txBox="1"/>
          <p:nvPr/>
        </p:nvSpPr>
        <p:spPr>
          <a:xfrm>
            <a:off x="3138170" y="2040890"/>
            <a:ext cx="8350885" cy="583565"/>
          </a:xfrm>
          <a:prstGeom prst="rect">
            <a:avLst/>
          </a:prstGeom>
          <a:noFill/>
        </p:spPr>
        <p:txBody>
          <a:bodyPr wrap="square" rtlCol="0">
            <a:spAutoFit/>
          </a:bodyPr>
          <a:lstStyle/>
          <a:p>
            <a:r>
              <a:rPr lang="zh-CN" altLang="en-US" sz="3200" dirty="0">
                <a:latin typeface="思源黑体" panose="020B0500000000000000" pitchFamily="34" charset="-122"/>
                <a:ea typeface="思源黑体" panose="020B0500000000000000" pitchFamily="34" charset="-122"/>
                <a:sym typeface="思源黑体" panose="020B0500000000000000" pitchFamily="34" charset="-122"/>
              </a:rPr>
              <a:t>2. 独创性</a:t>
            </a:r>
            <a:endParaRPr lang="zh-CN" altLang="en-US" sz="3200"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7" name="TextBox 24"/>
          <p:cNvSpPr txBox="1"/>
          <p:nvPr/>
        </p:nvSpPr>
        <p:spPr>
          <a:xfrm>
            <a:off x="3138170" y="3012440"/>
            <a:ext cx="8350250" cy="1859915"/>
          </a:xfrm>
          <a:prstGeom prst="rect">
            <a:avLst/>
          </a:prstGeom>
          <a:noFill/>
        </p:spPr>
        <p:txBody>
          <a:bodyPr wrap="square" lIns="91423" tIns="45712" rIns="91423" bIns="45712" rtlCol="0">
            <a:spAutoFit/>
          </a:bodyPr>
          <a:lstStyle/>
          <a:p>
            <a:pPr lvl="0" defTabSz="1217930">
              <a:lnSpc>
                <a:spcPct val="120000"/>
              </a:lnSpc>
              <a:spcBef>
                <a:spcPts val="0"/>
              </a:spcBef>
              <a:spcAft>
                <a:spcPts val="0"/>
              </a:spcAft>
              <a:defRPr/>
            </a:pPr>
            <a:r>
              <a:rPr sz="16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独创性主要包括两个方面含义，</a:t>
            </a:r>
            <a:r>
              <a:rPr sz="1600" b="1" dirty="0">
                <a:solidFill>
                  <a:srgbClr val="00B050"/>
                </a:solidFill>
                <a:latin typeface="思源黑体" panose="020B0500000000000000" pitchFamily="34" charset="-122"/>
                <a:ea typeface="思源黑体" panose="020B0500000000000000" pitchFamily="34" charset="-122"/>
                <a:sym typeface="思源黑体" panose="020B0500000000000000" pitchFamily="34" charset="-122"/>
              </a:rPr>
              <a:t>一方面是时间上的首创性。</a:t>
            </a:r>
            <a:r>
              <a:rPr sz="16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即作为创新能力主要载体的创新思维和主要成果体现的新颖、独创的产品在产生或提出的时间上具有优先性。</a:t>
            </a:r>
            <a:r>
              <a:rPr sz="1600" b="1" dirty="0">
                <a:solidFill>
                  <a:srgbClr val="00B050"/>
                </a:solidFill>
                <a:latin typeface="思源黑体" panose="020B0500000000000000" pitchFamily="34" charset="-122"/>
                <a:ea typeface="思源黑体" panose="020B0500000000000000" pitchFamily="34" charset="-122"/>
                <a:sym typeface="思源黑体" panose="020B0500000000000000" pitchFamily="34" charset="-122"/>
              </a:rPr>
              <a:t>另一方面是形式或内容上具有独创性</a:t>
            </a:r>
            <a:r>
              <a:rPr sz="16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即作为创新能力主要载体的创新思维和主要成果体现的新颖、独创的产品，其内容、形式要么是创新主体基于设定的创新目标，进行的独立创造，在形式和内容上都不同于现有事物而产生的新事物；要么是创新主体立足于现有事物，对现有事物的形式和内容加以一定的改造、综合、整理而产生的另一种具有新的内容和形式的事物。</a:t>
            </a:r>
            <a:endParaRPr sz="16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6"/>
          <p:cNvSpPr/>
          <p:nvPr/>
        </p:nvSpPr>
        <p:spPr>
          <a:xfrm>
            <a:off x="3138170" y="1529247"/>
            <a:ext cx="762000" cy="127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1" name="Freeform 11"/>
          <p:cNvSpPr/>
          <p:nvPr/>
        </p:nvSpPr>
        <p:spPr>
          <a:xfrm rot="5400000">
            <a:off x="11489025" y="335281"/>
            <a:ext cx="355600" cy="355600"/>
          </a:xfrm>
          <a:custGeom>
            <a:avLst/>
            <a:gdLst>
              <a:gd name="connsiteX0" fmla="*/ 0 w 355600"/>
              <a:gd name="connsiteY0" fmla="*/ 355600 h 355600"/>
              <a:gd name="connsiteX1" fmla="*/ 0 w 355600"/>
              <a:gd name="connsiteY1" fmla="*/ 79022 h 355600"/>
              <a:gd name="connsiteX2" fmla="*/ 0 w 355600"/>
              <a:gd name="connsiteY2" fmla="*/ 0 h 355600"/>
              <a:gd name="connsiteX3" fmla="*/ 79022 w 355600"/>
              <a:gd name="connsiteY3" fmla="*/ 0 h 355600"/>
              <a:gd name="connsiteX4" fmla="*/ 355600 w 355600"/>
              <a:gd name="connsiteY4" fmla="*/ 0 h 355600"/>
              <a:gd name="connsiteX5" fmla="*/ 355600 w 355600"/>
              <a:gd name="connsiteY5" fmla="*/ 79022 h 355600"/>
              <a:gd name="connsiteX6" fmla="*/ 79022 w 355600"/>
              <a:gd name="connsiteY6" fmla="*/ 79022 h 355600"/>
              <a:gd name="connsiteX7" fmla="*/ 79022 w 355600"/>
              <a:gd name="connsiteY7" fmla="*/ 355600 h 35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600" h="355600">
                <a:moveTo>
                  <a:pt x="0" y="355600"/>
                </a:moveTo>
                <a:lnTo>
                  <a:pt x="0" y="79022"/>
                </a:lnTo>
                <a:lnTo>
                  <a:pt x="0" y="0"/>
                </a:lnTo>
                <a:lnTo>
                  <a:pt x="79022" y="0"/>
                </a:lnTo>
                <a:lnTo>
                  <a:pt x="355600" y="0"/>
                </a:lnTo>
                <a:lnTo>
                  <a:pt x="355600" y="79022"/>
                </a:lnTo>
                <a:lnTo>
                  <a:pt x="79022" y="79022"/>
                </a:lnTo>
                <a:lnTo>
                  <a:pt x="79022" y="3556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2" name="任意形状 11"/>
          <p:cNvSpPr/>
          <p:nvPr/>
        </p:nvSpPr>
        <p:spPr>
          <a:xfrm>
            <a:off x="254000" y="2127250"/>
            <a:ext cx="2603500" cy="2603500"/>
          </a:xfrm>
          <a:custGeom>
            <a:avLst/>
            <a:gdLst>
              <a:gd name="connsiteX0" fmla="*/ 1301750 w 2603500"/>
              <a:gd name="connsiteY0" fmla="*/ 0 h 2603500"/>
              <a:gd name="connsiteX1" fmla="*/ 2603500 w 2603500"/>
              <a:gd name="connsiteY1" fmla="*/ 1301750 h 2603500"/>
              <a:gd name="connsiteX2" fmla="*/ 1301750 w 2603500"/>
              <a:gd name="connsiteY2" fmla="*/ 2603500 h 2603500"/>
              <a:gd name="connsiteX3" fmla="*/ 0 w 2603500"/>
              <a:gd name="connsiteY3" fmla="*/ 1301750 h 2603500"/>
            </a:gdLst>
            <a:ahLst/>
            <a:cxnLst>
              <a:cxn ang="0">
                <a:pos x="connsiteX0" y="connsiteY0"/>
              </a:cxn>
              <a:cxn ang="0">
                <a:pos x="connsiteX1" y="connsiteY1"/>
              </a:cxn>
              <a:cxn ang="0">
                <a:pos x="connsiteX2" y="connsiteY2"/>
              </a:cxn>
              <a:cxn ang="0">
                <a:pos x="connsiteX3" y="connsiteY3"/>
              </a:cxn>
            </a:cxnLst>
            <a:rect l="l" t="t" r="r" b="b"/>
            <a:pathLst>
              <a:path w="2603500" h="2603500">
                <a:moveTo>
                  <a:pt x="1301750" y="0"/>
                </a:moveTo>
                <a:lnTo>
                  <a:pt x="2603500" y="1301750"/>
                </a:lnTo>
                <a:lnTo>
                  <a:pt x="1301750" y="2603500"/>
                </a:lnTo>
                <a:lnTo>
                  <a:pt x="0" y="1301750"/>
                </a:lnTo>
                <a:close/>
              </a:path>
            </a:pathLst>
          </a:custGeom>
          <a:blipFill>
            <a:blip r:embed="rId1"/>
            <a:stretch>
              <a:fillRect l="-25772" r="-2577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14" tIns="22857" rIns="45714" bIns="22857" numCol="1" spcCol="0" rtlCol="0" fromWordArt="0" anchor="ctr" anchorCtr="0" forceAA="0" compatLnSpc="1">
            <a:noAutofit/>
          </a:bodyPr>
          <a:lstStyle/>
          <a:p>
            <a:pPr algn="ctr"/>
            <a:endParaRPr lang="en-US" sz="90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TextBox 7"/>
          <p:cNvSpPr txBox="1"/>
          <p:nvPr/>
        </p:nvSpPr>
        <p:spPr>
          <a:xfrm>
            <a:off x="3138170" y="2040890"/>
            <a:ext cx="8350885" cy="583565"/>
          </a:xfrm>
          <a:prstGeom prst="rect">
            <a:avLst/>
          </a:prstGeom>
          <a:noFill/>
        </p:spPr>
        <p:txBody>
          <a:bodyPr wrap="square" rtlCol="0">
            <a:spAutoFit/>
          </a:bodyPr>
          <a:lstStyle/>
          <a:p>
            <a:r>
              <a:rPr lang="zh-CN" altLang="en-US" sz="3200" dirty="0">
                <a:latin typeface="思源黑体" panose="020B0500000000000000" pitchFamily="34" charset="-122"/>
                <a:ea typeface="思源黑体" panose="020B0500000000000000" pitchFamily="34" charset="-122"/>
                <a:sym typeface="思源黑体" panose="020B0500000000000000" pitchFamily="34" charset="-122"/>
              </a:rPr>
              <a:t>3. 价值性</a:t>
            </a:r>
            <a:endParaRPr lang="zh-CN" altLang="en-US" sz="3200"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7" name="TextBox 24"/>
          <p:cNvSpPr txBox="1"/>
          <p:nvPr/>
        </p:nvSpPr>
        <p:spPr>
          <a:xfrm>
            <a:off x="3138170" y="3012440"/>
            <a:ext cx="8350250" cy="2449830"/>
          </a:xfrm>
          <a:prstGeom prst="rect">
            <a:avLst/>
          </a:prstGeom>
          <a:noFill/>
        </p:spPr>
        <p:txBody>
          <a:bodyPr wrap="square" lIns="91423" tIns="45712" rIns="91423" bIns="45712" rtlCol="0">
            <a:spAutoFit/>
          </a:bodyPr>
          <a:lstStyle/>
          <a:p>
            <a:pPr lvl="0" defTabSz="1217930">
              <a:lnSpc>
                <a:spcPct val="120000"/>
              </a:lnSpc>
              <a:spcBef>
                <a:spcPts val="0"/>
              </a:spcBef>
              <a:spcAft>
                <a:spcPts val="0"/>
              </a:spcAft>
              <a:defRPr/>
            </a:pPr>
            <a:r>
              <a:rPr sz="16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所谓创新能力的价值性，</a:t>
            </a:r>
            <a:r>
              <a:rPr sz="1600" b="1" dirty="0">
                <a:solidFill>
                  <a:srgbClr val="1D9A78"/>
                </a:solidFill>
                <a:latin typeface="思源黑体" panose="020B0500000000000000" pitchFamily="34" charset="-122"/>
                <a:ea typeface="思源黑体" panose="020B0500000000000000" pitchFamily="34" charset="-122"/>
                <a:sym typeface="思源黑体" panose="020B0500000000000000" pitchFamily="34" charset="-122"/>
              </a:rPr>
              <a:t>指创新成果必须能满足社会的需要，能推动社会的发展进步，才能称其为创新能力的产物</a:t>
            </a:r>
            <a:r>
              <a:rPr sz="16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。没有独创性，人云亦云，复制模仿，当然不是创新；但仅有独创性而没有社会意义，不能为人类社会和人类自身的进步与发展提供有益的产品及效益，同样不能称为创新能力。</a:t>
            </a:r>
            <a:r>
              <a:rPr sz="1600" b="1" dirty="0">
                <a:solidFill>
                  <a:srgbClr val="1D9A78"/>
                </a:solidFill>
                <a:latin typeface="思源黑体" panose="020B0500000000000000" pitchFamily="34" charset="-122"/>
                <a:ea typeface="思源黑体" panose="020B0500000000000000" pitchFamily="34" charset="-122"/>
                <a:sym typeface="思源黑体" panose="020B0500000000000000" pitchFamily="34" charset="-122"/>
              </a:rPr>
              <a:t>创新能力的价值性，主要表现在两个方面</a:t>
            </a:r>
            <a:r>
              <a:rPr sz="1600" b="1"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a:t>
            </a:r>
            <a:r>
              <a:rPr sz="1600" b="1" dirty="0">
                <a:solidFill>
                  <a:srgbClr val="1D9A78"/>
                </a:solidFill>
                <a:latin typeface="思源黑体" panose="020B0500000000000000" pitchFamily="34" charset="-122"/>
                <a:ea typeface="思源黑体" panose="020B0500000000000000" pitchFamily="34" charset="-122"/>
                <a:sym typeface="思源黑体" panose="020B0500000000000000" pitchFamily="34" charset="-122"/>
              </a:rPr>
              <a:t>一方面</a:t>
            </a:r>
            <a:r>
              <a:rPr sz="16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，创新能力对主体本身而言具有较高的价值性，主体可以通过运用、发挥其自身所具有的创新能力，实现自身的个人价值和社会价值，体现自己对社会的有用性；</a:t>
            </a:r>
            <a:r>
              <a:rPr sz="1600" b="1" dirty="0">
                <a:solidFill>
                  <a:srgbClr val="1D9A78"/>
                </a:solidFill>
                <a:latin typeface="思源黑体" panose="020B0500000000000000" pitchFamily="34" charset="-122"/>
                <a:ea typeface="思源黑体" panose="020B0500000000000000" pitchFamily="34" charset="-122"/>
                <a:sym typeface="思源黑体" panose="020B0500000000000000" pitchFamily="34" charset="-122"/>
              </a:rPr>
              <a:t>另一方面</a:t>
            </a:r>
            <a:r>
              <a:rPr sz="16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，创新能力的价值特性还着重展现在创新能力所作用的对象上，表现为一定形式的创新成果。这些创新成果作为主体创新能力的产物，必须具有一定的社会价值，对社会进步和发展具有一定的积极作用。</a:t>
            </a:r>
            <a:endParaRPr sz="16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6"/>
          <p:cNvSpPr/>
          <p:nvPr/>
        </p:nvSpPr>
        <p:spPr>
          <a:xfrm>
            <a:off x="3138170" y="1529247"/>
            <a:ext cx="762000" cy="127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1" name="Freeform 11"/>
          <p:cNvSpPr/>
          <p:nvPr/>
        </p:nvSpPr>
        <p:spPr>
          <a:xfrm rot="5400000">
            <a:off x="11489025" y="335281"/>
            <a:ext cx="355600" cy="355600"/>
          </a:xfrm>
          <a:custGeom>
            <a:avLst/>
            <a:gdLst>
              <a:gd name="connsiteX0" fmla="*/ 0 w 355600"/>
              <a:gd name="connsiteY0" fmla="*/ 355600 h 355600"/>
              <a:gd name="connsiteX1" fmla="*/ 0 w 355600"/>
              <a:gd name="connsiteY1" fmla="*/ 79022 h 355600"/>
              <a:gd name="connsiteX2" fmla="*/ 0 w 355600"/>
              <a:gd name="connsiteY2" fmla="*/ 0 h 355600"/>
              <a:gd name="connsiteX3" fmla="*/ 79022 w 355600"/>
              <a:gd name="connsiteY3" fmla="*/ 0 h 355600"/>
              <a:gd name="connsiteX4" fmla="*/ 355600 w 355600"/>
              <a:gd name="connsiteY4" fmla="*/ 0 h 355600"/>
              <a:gd name="connsiteX5" fmla="*/ 355600 w 355600"/>
              <a:gd name="connsiteY5" fmla="*/ 79022 h 355600"/>
              <a:gd name="connsiteX6" fmla="*/ 79022 w 355600"/>
              <a:gd name="connsiteY6" fmla="*/ 79022 h 355600"/>
              <a:gd name="connsiteX7" fmla="*/ 79022 w 355600"/>
              <a:gd name="connsiteY7" fmla="*/ 355600 h 35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600" h="355600">
                <a:moveTo>
                  <a:pt x="0" y="355600"/>
                </a:moveTo>
                <a:lnTo>
                  <a:pt x="0" y="79022"/>
                </a:lnTo>
                <a:lnTo>
                  <a:pt x="0" y="0"/>
                </a:lnTo>
                <a:lnTo>
                  <a:pt x="79022" y="0"/>
                </a:lnTo>
                <a:lnTo>
                  <a:pt x="355600" y="0"/>
                </a:lnTo>
                <a:lnTo>
                  <a:pt x="355600" y="79022"/>
                </a:lnTo>
                <a:lnTo>
                  <a:pt x="79022" y="79022"/>
                </a:lnTo>
                <a:lnTo>
                  <a:pt x="79022" y="3556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2" name="任意形状 11"/>
          <p:cNvSpPr/>
          <p:nvPr/>
        </p:nvSpPr>
        <p:spPr>
          <a:xfrm>
            <a:off x="254000" y="2127250"/>
            <a:ext cx="2603500" cy="2603500"/>
          </a:xfrm>
          <a:custGeom>
            <a:avLst/>
            <a:gdLst>
              <a:gd name="connsiteX0" fmla="*/ 1301750 w 2603500"/>
              <a:gd name="connsiteY0" fmla="*/ 0 h 2603500"/>
              <a:gd name="connsiteX1" fmla="*/ 2603500 w 2603500"/>
              <a:gd name="connsiteY1" fmla="*/ 1301750 h 2603500"/>
              <a:gd name="connsiteX2" fmla="*/ 1301750 w 2603500"/>
              <a:gd name="connsiteY2" fmla="*/ 2603500 h 2603500"/>
              <a:gd name="connsiteX3" fmla="*/ 0 w 2603500"/>
              <a:gd name="connsiteY3" fmla="*/ 1301750 h 2603500"/>
            </a:gdLst>
            <a:ahLst/>
            <a:cxnLst>
              <a:cxn ang="0">
                <a:pos x="connsiteX0" y="connsiteY0"/>
              </a:cxn>
              <a:cxn ang="0">
                <a:pos x="connsiteX1" y="connsiteY1"/>
              </a:cxn>
              <a:cxn ang="0">
                <a:pos x="connsiteX2" y="connsiteY2"/>
              </a:cxn>
              <a:cxn ang="0">
                <a:pos x="connsiteX3" y="connsiteY3"/>
              </a:cxn>
            </a:cxnLst>
            <a:rect l="l" t="t" r="r" b="b"/>
            <a:pathLst>
              <a:path w="2603500" h="2603500">
                <a:moveTo>
                  <a:pt x="1301750" y="0"/>
                </a:moveTo>
                <a:lnTo>
                  <a:pt x="2603500" y="1301750"/>
                </a:lnTo>
                <a:lnTo>
                  <a:pt x="1301750" y="2603500"/>
                </a:lnTo>
                <a:lnTo>
                  <a:pt x="0" y="1301750"/>
                </a:lnTo>
                <a:close/>
              </a:path>
            </a:pathLst>
          </a:custGeom>
          <a:blipFill>
            <a:blip r:embed="rId1"/>
            <a:stretch>
              <a:fillRect l="-25772" r="-2577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14" tIns="22857" rIns="45714" bIns="22857" numCol="1" spcCol="0" rtlCol="0" fromWordArt="0" anchor="ctr" anchorCtr="0" forceAA="0" compatLnSpc="1">
            <a:noAutofit/>
          </a:bodyPr>
          <a:lstStyle/>
          <a:p>
            <a:pPr algn="ctr"/>
            <a:endParaRPr lang="en-US" sz="90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TextBox 7"/>
          <p:cNvSpPr txBox="1"/>
          <p:nvPr/>
        </p:nvSpPr>
        <p:spPr>
          <a:xfrm>
            <a:off x="3138170" y="2040890"/>
            <a:ext cx="8350885" cy="583565"/>
          </a:xfrm>
          <a:prstGeom prst="rect">
            <a:avLst/>
          </a:prstGeom>
          <a:noFill/>
        </p:spPr>
        <p:txBody>
          <a:bodyPr wrap="square" rtlCol="0">
            <a:spAutoFit/>
          </a:bodyPr>
          <a:lstStyle/>
          <a:p>
            <a:r>
              <a:rPr lang="zh-CN" altLang="en-US" sz="3200" dirty="0">
                <a:latin typeface="思源黑体" panose="020B0500000000000000" pitchFamily="34" charset="-122"/>
                <a:ea typeface="思源黑体" panose="020B0500000000000000" pitchFamily="34" charset="-122"/>
                <a:sym typeface="思源黑体" panose="020B0500000000000000" pitchFamily="34" charset="-122"/>
              </a:rPr>
              <a:t>4. 超越性</a:t>
            </a:r>
            <a:endParaRPr lang="zh-CN" altLang="en-US" sz="3200"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7" name="TextBox 24"/>
          <p:cNvSpPr txBox="1"/>
          <p:nvPr/>
        </p:nvSpPr>
        <p:spPr>
          <a:xfrm>
            <a:off x="3138170" y="3012440"/>
            <a:ext cx="8350250" cy="1859915"/>
          </a:xfrm>
          <a:prstGeom prst="rect">
            <a:avLst/>
          </a:prstGeom>
          <a:noFill/>
        </p:spPr>
        <p:txBody>
          <a:bodyPr wrap="square" lIns="91423" tIns="45712" rIns="91423" bIns="45712" rtlCol="0">
            <a:spAutoFit/>
          </a:bodyPr>
          <a:lstStyle/>
          <a:p>
            <a:pPr lvl="0" defTabSz="1217930">
              <a:lnSpc>
                <a:spcPct val="120000"/>
              </a:lnSpc>
              <a:spcBef>
                <a:spcPts val="0"/>
              </a:spcBef>
              <a:spcAft>
                <a:spcPts val="0"/>
              </a:spcAft>
              <a:defRPr/>
            </a:pPr>
            <a:r>
              <a:rPr sz="1600" b="1" dirty="0">
                <a:solidFill>
                  <a:schemeClr val="accent6"/>
                </a:solidFill>
                <a:latin typeface="冬青黑体简体中文 W6" panose="020B0600000000000000" charset="-122"/>
                <a:ea typeface="冬青黑体简体中文 W6" panose="020B0600000000000000" charset="-122"/>
                <a:sym typeface="思源黑体" panose="020B0500000000000000" pitchFamily="34" charset="-122"/>
              </a:rPr>
              <a:t>创新能力的超越性表现在两个方面</a:t>
            </a:r>
            <a:r>
              <a:rPr sz="1600" dirty="0">
                <a:solidFill>
                  <a:schemeClr val="tx1">
                    <a:lumMod val="50000"/>
                    <a:lumOff val="50000"/>
                  </a:schemeClr>
                </a:solidFill>
                <a:latin typeface="思源黑体" panose="020B0500000000000000" pitchFamily="34" charset="-122"/>
                <a:ea typeface="思源黑体" panose="020B0500000000000000" pitchFamily="34" charset="-122"/>
                <a:sym typeface="思源黑体" panose="020B0500000000000000" pitchFamily="34" charset="-122"/>
              </a:rPr>
              <a:t>：一方面，对已有认识成果进行一定的重新排列组成，进而形成新的认识成果的超越性。另一方面，突破固有思维也引导着创新能力的超越性。牛顿创立的牛顿力学是牛顿的创新能力超越性的主要表现。牛顿力学是对静力学的超越而发展为动力学的。牛顿力学统治了科学界200多年时间，以至于人们把牛顿力学绝对化了，以牛顿力学为依据解释和说明一切科学。而爱因斯坦创立相对论力学和量子论力学，变革了牛顿力学教条化的思维定式，引发了创新能力的超越。</a:t>
            </a:r>
            <a:endParaRPr sz="1600" dirty="0">
              <a:solidFill>
                <a:schemeClr val="tx1">
                  <a:lumMod val="50000"/>
                  <a:lumOff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805940"/>
            <a:ext cx="12192000" cy="4046855"/>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4532630"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创新能力对于大学生的意义</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702945" y="1936750"/>
            <a:ext cx="10926445" cy="3784600"/>
          </a:xfrm>
          <a:prstGeom prst="rect">
            <a:avLst/>
          </a:prstGeom>
          <a:noFill/>
        </p:spPr>
        <p:txBody>
          <a:bodyPr wrap="square" rtlCol="0" anchor="t">
            <a:spAutoFit/>
          </a:bodyPr>
          <a:p>
            <a:pPr indent="0" algn="just">
              <a:lnSpc>
                <a:spcPct val="150000"/>
              </a:lnSpc>
              <a:spcBef>
                <a:spcPts val="0"/>
              </a:spcBef>
              <a:spcAft>
                <a:spcPts val="0"/>
              </a:spcAft>
              <a:buFont typeface="BatangChe" panose="02030609000101010101" charset="-127"/>
              <a:buNone/>
            </a:pPr>
            <a:r>
              <a:rPr lang="zh-CN" altLang="en-US" sz="1600"/>
              <a:t>（1） 创新能力培养是大学生在知识经济时代获取知识的基础。21 世纪，是一个知识经济时代，这一时代的典型特征就是以知识运营为主要经济增长方式，知识产业成为龙头产业，知识经济取代传统经济成为一种新的经济形态的经济增长与发展模式。在知识经济时代，知识的增长率和更新周期不断缩短。在这种情形下，知识的掌握更加侧重于对知识的选择、整合和转化，而不再单纯强调知识的接受。学生最需要掌握的是那些涉及面广、迁移性强、概括程度高的核心知识，而这些知识不是言语所能传递的，它只能通过学生主动地构建和再创造而获得，还要有提出问题和发现问题的能力，这对学生创新意识和创新能力的要求大大提高。因此，要对大学生进行创新能力的培养，使其在知识经济时代具有获得知识的基本能力。没有这种能力，就很难把握所学知识的精髓，更谈不上创新。</a:t>
            </a:r>
            <a:endParaRPr lang="zh-CN" altLang="en-US" sz="1600"/>
          </a:p>
          <a:p>
            <a:pPr indent="0">
              <a:lnSpc>
                <a:spcPct val="150000"/>
              </a:lnSpc>
              <a:spcBef>
                <a:spcPts val="0"/>
              </a:spcBef>
              <a:spcAft>
                <a:spcPts val="0"/>
              </a:spcAft>
              <a:buFont typeface="BatangChe" panose="02030609000101010101" charset="-127"/>
              <a:buNone/>
            </a:pPr>
            <a:r>
              <a:rPr lang="zh-CN" altLang="en-US" sz="1600"/>
              <a:t>（2）创新能力的培养是提升大学生自身竞争力的关键。社会对所需要的人才，最通俗的要求就是能够分析问题、解决问题。然而，除了司空见惯的问题，如人际交往、组织协调等，很多都是以前不曾碰到过的新情况和新问题。如何妥善解决好这些新情况、新问题，对广大学生而言，就要求他们具有开阔的视野、新颖的观点视角和创造性思维，即创新能力。</a:t>
            </a:r>
            <a:endParaRPr lang="zh-CN" altLang="en-US" sz="1600"/>
          </a:p>
        </p:txBody>
      </p:sp>
      <p:sp>
        <p:nvSpPr>
          <p:cNvPr id="3" name="文本框 2"/>
          <p:cNvSpPr txBox="1"/>
          <p:nvPr/>
        </p:nvSpPr>
        <p:spPr>
          <a:xfrm>
            <a:off x="702945" y="1327785"/>
            <a:ext cx="10786110" cy="368300"/>
          </a:xfrm>
          <a:prstGeom prst="rect">
            <a:avLst/>
          </a:prstGeom>
          <a:noFill/>
        </p:spPr>
        <p:txBody>
          <a:bodyPr wrap="square" rtlCol="0" anchor="t">
            <a:spAutoFit/>
          </a:bodyPr>
          <a:p>
            <a:r>
              <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对于大学生自身而言，创新能力培养的积极意义主要在于以下两个方面。</a:t>
            </a:r>
            <a:endPar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836930" y="1767205"/>
            <a:ext cx="10415270" cy="3973830"/>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4532630"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影响创新能力的要素</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 name="文本框 2"/>
          <p:cNvSpPr txBox="1"/>
          <p:nvPr/>
        </p:nvSpPr>
        <p:spPr>
          <a:xfrm>
            <a:off x="836930" y="1156970"/>
            <a:ext cx="5184775" cy="368300"/>
          </a:xfrm>
          <a:prstGeom prst="rect">
            <a:avLst/>
          </a:prstGeom>
          <a:noFill/>
        </p:spPr>
        <p:txBody>
          <a:bodyPr wrap="square" rtlCol="0" anchor="t">
            <a:spAutoFit/>
          </a:bodyPr>
          <a:p>
            <a:r>
              <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（一）内在要素</a:t>
            </a:r>
            <a:endPar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7" name="文本框 6"/>
          <p:cNvSpPr txBox="1"/>
          <p:nvPr/>
        </p:nvSpPr>
        <p:spPr>
          <a:xfrm>
            <a:off x="1146810" y="2214245"/>
            <a:ext cx="9795510" cy="3080385"/>
          </a:xfrm>
          <a:prstGeom prst="rect">
            <a:avLst/>
          </a:prstGeom>
          <a:noFill/>
        </p:spPr>
        <p:txBody>
          <a:bodyPr wrap="square" rtlCol="0" anchor="t">
            <a:spAutoFit/>
          </a:bodyPr>
          <a:p>
            <a:pPr algn="just">
              <a:lnSpc>
                <a:spcPct val="120000"/>
              </a:lnSpc>
              <a:spcBef>
                <a:spcPts val="0"/>
              </a:spcBef>
              <a:spcAft>
                <a:spcPts val="0"/>
              </a:spcAft>
            </a:pPr>
            <a:r>
              <a:rPr lang="zh-CN" altLang="en-US"/>
              <a:t>1. 创新思维</a:t>
            </a:r>
            <a:endParaRPr lang="zh-CN" altLang="en-US"/>
          </a:p>
          <a:p>
            <a:pPr algn="just">
              <a:lnSpc>
                <a:spcPct val="120000"/>
              </a:lnSpc>
              <a:spcBef>
                <a:spcPts val="0"/>
              </a:spcBef>
              <a:spcAft>
                <a:spcPts val="0"/>
              </a:spcAft>
            </a:pPr>
            <a:r>
              <a:rPr lang="zh-CN" altLang="en-US"/>
              <a:t>所谓创新思维，主要是指对事物间的联系进行前所未有的思考，从而创造出新事物的思维方法，是一切具有崭新内容的思维形式的总和。</a:t>
            </a:r>
            <a:endParaRPr lang="zh-CN" altLang="en-US"/>
          </a:p>
          <a:p>
            <a:pPr algn="just">
              <a:lnSpc>
                <a:spcPct val="120000"/>
              </a:lnSpc>
              <a:spcBef>
                <a:spcPts val="0"/>
              </a:spcBef>
              <a:spcAft>
                <a:spcPts val="0"/>
              </a:spcAft>
            </a:pPr>
            <a:r>
              <a:rPr lang="zh-CN" altLang="en-US"/>
              <a:t>2. 知识结构</a:t>
            </a:r>
            <a:endParaRPr lang="zh-CN" altLang="en-US"/>
          </a:p>
          <a:p>
            <a:pPr algn="just">
              <a:lnSpc>
                <a:spcPct val="120000"/>
              </a:lnSpc>
              <a:spcBef>
                <a:spcPts val="0"/>
              </a:spcBef>
              <a:spcAft>
                <a:spcPts val="0"/>
              </a:spcAft>
            </a:pPr>
            <a:r>
              <a:rPr lang="zh-CN" altLang="en-US"/>
              <a:t>知识是能力的基础，无知必然无能。创新能力必须要在知识积累到一定程度才可能发生。在知识不完备、对事物缺乏全面了解的情况下，就很难提供出创新思维的条件。</a:t>
            </a:r>
            <a:endParaRPr lang="zh-CN" altLang="en-US"/>
          </a:p>
          <a:p>
            <a:pPr algn="just">
              <a:lnSpc>
                <a:spcPct val="120000"/>
              </a:lnSpc>
              <a:spcBef>
                <a:spcPts val="0"/>
              </a:spcBef>
              <a:spcAft>
                <a:spcPts val="0"/>
              </a:spcAft>
            </a:pPr>
            <a:r>
              <a:rPr lang="zh-CN" altLang="en-US"/>
              <a:t>3. 智力因素</a:t>
            </a:r>
            <a:endParaRPr lang="zh-CN" altLang="en-US"/>
          </a:p>
          <a:p>
            <a:pPr algn="just">
              <a:lnSpc>
                <a:spcPct val="120000"/>
              </a:lnSpc>
              <a:spcBef>
                <a:spcPts val="0"/>
              </a:spcBef>
              <a:spcAft>
                <a:spcPts val="0"/>
              </a:spcAft>
            </a:pPr>
            <a:r>
              <a:rPr lang="zh-CN" altLang="en-US"/>
              <a:t>智力因素在主体的能力素质形成和发展中也具有十分重要的地位与作用。与创新实践活动密切相关的主体的注意力、理解力、记忆力、观察力、想象力和思维能力等都是智力活动的重要因素。</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836930" y="1766888"/>
            <a:ext cx="10415270" cy="4394200"/>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4532630"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影响创新能力的要素</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 name="文本框 2"/>
          <p:cNvSpPr txBox="1"/>
          <p:nvPr/>
        </p:nvSpPr>
        <p:spPr>
          <a:xfrm>
            <a:off x="836930" y="1156970"/>
            <a:ext cx="5184775" cy="368300"/>
          </a:xfrm>
          <a:prstGeom prst="rect">
            <a:avLst/>
          </a:prstGeom>
          <a:noFill/>
        </p:spPr>
        <p:txBody>
          <a:bodyPr wrap="square" rtlCol="0" anchor="t">
            <a:spAutoFit/>
          </a:bodyPr>
          <a:p>
            <a:r>
              <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（一）内在要素</a:t>
            </a:r>
            <a:endPar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7" name="文本框 6"/>
          <p:cNvSpPr txBox="1"/>
          <p:nvPr/>
        </p:nvSpPr>
        <p:spPr>
          <a:xfrm>
            <a:off x="1181735" y="2257425"/>
            <a:ext cx="4839970" cy="3412490"/>
          </a:xfrm>
          <a:prstGeom prst="rect">
            <a:avLst/>
          </a:prstGeom>
          <a:noFill/>
        </p:spPr>
        <p:txBody>
          <a:bodyPr wrap="square" rtlCol="0" anchor="t">
            <a:spAutoFit/>
          </a:bodyPr>
          <a:p>
            <a:pPr algn="just">
              <a:lnSpc>
                <a:spcPct val="120000"/>
              </a:lnSpc>
              <a:spcBef>
                <a:spcPts val="0"/>
              </a:spcBef>
              <a:spcAft>
                <a:spcPts val="0"/>
              </a:spcAft>
            </a:pPr>
            <a:r>
              <a:rPr lang="zh-CN" altLang="en-US"/>
              <a:t>4. 非智力因素</a:t>
            </a:r>
            <a:endParaRPr lang="zh-CN" altLang="en-US"/>
          </a:p>
          <a:p>
            <a:pPr algn="just">
              <a:lnSpc>
                <a:spcPct val="120000"/>
              </a:lnSpc>
              <a:spcBef>
                <a:spcPts val="0"/>
              </a:spcBef>
              <a:spcAft>
                <a:spcPts val="0"/>
              </a:spcAft>
            </a:pPr>
            <a:r>
              <a:rPr lang="zh-CN" altLang="en-US"/>
              <a:t>非智力因素是1935 年美国心理学家亚历山大在其论文《智力：具体与抽象》中首次提出的一个概念。所谓非智力因素，从广义上看，主要指智力因素（包括观察力、记忆力、想象力、思维力、注意力）以外的一切心理因素、环境因素、生理因素以及道德品质等。狭义的非智力因素则指那些不直接参与认识过程，但对认识过程起直接制约作用的心理因素，主要包括动机、兴趣、情感、意志、性格等心理特征。</a:t>
            </a:r>
            <a:endParaRPr lang="zh-CN" altLang="en-US"/>
          </a:p>
        </p:txBody>
      </p:sp>
      <p:grpSp>
        <p:nvGrpSpPr>
          <p:cNvPr id="16" name="组合 15"/>
          <p:cNvGrpSpPr/>
          <p:nvPr/>
        </p:nvGrpSpPr>
        <p:grpSpPr>
          <a:xfrm>
            <a:off x="6523355" y="1816100"/>
            <a:ext cx="4273550" cy="4296410"/>
            <a:chOff x="10273" y="2860"/>
            <a:chExt cx="6730" cy="6766"/>
          </a:xfrm>
        </p:grpSpPr>
        <p:sp>
          <p:nvSpPr>
            <p:cNvPr id="2" name="椭圆 1"/>
            <p:cNvSpPr/>
            <p:nvPr/>
          </p:nvSpPr>
          <p:spPr>
            <a:xfrm>
              <a:off x="10273" y="2860"/>
              <a:ext cx="6730" cy="676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椭圆 4"/>
            <p:cNvSpPr/>
            <p:nvPr/>
          </p:nvSpPr>
          <p:spPr>
            <a:xfrm>
              <a:off x="12380" y="3708"/>
              <a:ext cx="2516" cy="1430"/>
            </a:xfrm>
            <a:prstGeom prst="ellipse">
              <a:avLst/>
            </a:prstGeom>
            <a:solidFill>
              <a:srgbClr val="F2F2F2"/>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椭圆 5"/>
            <p:cNvSpPr/>
            <p:nvPr/>
          </p:nvSpPr>
          <p:spPr>
            <a:xfrm>
              <a:off x="12380" y="5595"/>
              <a:ext cx="2516" cy="1430"/>
            </a:xfrm>
            <a:prstGeom prst="ellipse">
              <a:avLst/>
            </a:prstGeom>
            <a:solidFill>
              <a:srgbClr val="F2F2F2"/>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椭圆 7"/>
            <p:cNvSpPr/>
            <p:nvPr/>
          </p:nvSpPr>
          <p:spPr>
            <a:xfrm>
              <a:off x="12380" y="7482"/>
              <a:ext cx="2516" cy="1430"/>
            </a:xfrm>
            <a:prstGeom prst="ellipse">
              <a:avLst/>
            </a:prstGeom>
            <a:solidFill>
              <a:srgbClr val="F2F2F2"/>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椭圆 8"/>
            <p:cNvSpPr/>
            <p:nvPr/>
          </p:nvSpPr>
          <p:spPr>
            <a:xfrm>
              <a:off x="10623" y="5207"/>
              <a:ext cx="1296" cy="2275"/>
            </a:xfrm>
            <a:prstGeom prst="ellipse">
              <a:avLst/>
            </a:prstGeom>
            <a:solidFill>
              <a:srgbClr val="F2F2F2"/>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 name="椭圆 9"/>
            <p:cNvSpPr/>
            <p:nvPr/>
          </p:nvSpPr>
          <p:spPr>
            <a:xfrm>
              <a:off x="15356" y="5172"/>
              <a:ext cx="1296" cy="2275"/>
            </a:xfrm>
            <a:prstGeom prst="ellipse">
              <a:avLst/>
            </a:prstGeom>
            <a:solidFill>
              <a:srgbClr val="F2F2F2"/>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文本框 10"/>
            <p:cNvSpPr txBox="1"/>
            <p:nvPr/>
          </p:nvSpPr>
          <p:spPr>
            <a:xfrm>
              <a:off x="12564" y="4133"/>
              <a:ext cx="2149" cy="580"/>
            </a:xfrm>
            <a:prstGeom prst="rect">
              <a:avLst/>
            </a:prstGeom>
            <a:noFill/>
          </p:spPr>
          <p:txBody>
            <a:bodyPr wrap="square" rtlCol="0" anchor="t">
              <a:spAutoFit/>
            </a:bodyPr>
            <a:p>
              <a:pPr algn="ctr"/>
              <a:r>
                <a:rPr lang="zh-CN" altLang="en-US"/>
                <a:t>心理因素</a:t>
              </a:r>
              <a:endParaRPr lang="zh-CN" altLang="en-US"/>
            </a:p>
          </p:txBody>
        </p:sp>
        <p:sp>
          <p:nvSpPr>
            <p:cNvPr id="12" name="文本框 11"/>
            <p:cNvSpPr txBox="1"/>
            <p:nvPr/>
          </p:nvSpPr>
          <p:spPr>
            <a:xfrm>
              <a:off x="12525" y="6019"/>
              <a:ext cx="2226" cy="580"/>
            </a:xfrm>
            <a:prstGeom prst="rect">
              <a:avLst/>
            </a:prstGeom>
            <a:noFill/>
          </p:spPr>
          <p:txBody>
            <a:bodyPr wrap="square" rtlCol="0" anchor="t">
              <a:spAutoFit/>
            </a:bodyPr>
            <a:p>
              <a:pPr algn="ctr"/>
              <a:r>
                <a:rPr lang="zh-CN" altLang="en-US"/>
                <a:t>非智力因素</a:t>
              </a:r>
              <a:endParaRPr lang="zh-CN" altLang="en-US"/>
            </a:p>
          </p:txBody>
        </p:sp>
        <p:sp>
          <p:nvSpPr>
            <p:cNvPr id="13" name="文本框 12"/>
            <p:cNvSpPr txBox="1"/>
            <p:nvPr/>
          </p:nvSpPr>
          <p:spPr>
            <a:xfrm>
              <a:off x="12568" y="7907"/>
              <a:ext cx="2140" cy="580"/>
            </a:xfrm>
            <a:prstGeom prst="rect">
              <a:avLst/>
            </a:prstGeom>
            <a:noFill/>
          </p:spPr>
          <p:txBody>
            <a:bodyPr wrap="square" rtlCol="0" anchor="t">
              <a:spAutoFit/>
            </a:bodyPr>
            <a:p>
              <a:pPr algn="ctr"/>
              <a:r>
                <a:rPr lang="zh-CN" altLang="en-US"/>
                <a:t>道德品质</a:t>
              </a:r>
              <a:endParaRPr lang="zh-CN" altLang="en-US"/>
            </a:p>
          </p:txBody>
        </p:sp>
        <p:sp>
          <p:nvSpPr>
            <p:cNvPr id="14" name="文本框 13"/>
            <p:cNvSpPr txBox="1"/>
            <p:nvPr/>
          </p:nvSpPr>
          <p:spPr>
            <a:xfrm>
              <a:off x="10726" y="5802"/>
              <a:ext cx="1090" cy="1016"/>
            </a:xfrm>
            <a:prstGeom prst="rect">
              <a:avLst/>
            </a:prstGeom>
            <a:noFill/>
          </p:spPr>
          <p:txBody>
            <a:bodyPr wrap="square" rtlCol="0" anchor="t">
              <a:spAutoFit/>
            </a:bodyPr>
            <a:p>
              <a:pPr algn="ctr"/>
              <a:r>
                <a:rPr lang="zh-CN" altLang="en-US"/>
                <a:t>环境</a:t>
              </a:r>
              <a:endParaRPr lang="zh-CN" altLang="en-US"/>
            </a:p>
            <a:p>
              <a:pPr algn="ctr"/>
              <a:r>
                <a:rPr lang="zh-CN" altLang="en-US"/>
                <a:t>因素</a:t>
              </a:r>
              <a:endParaRPr lang="zh-CN" altLang="en-US"/>
            </a:p>
          </p:txBody>
        </p:sp>
        <p:sp>
          <p:nvSpPr>
            <p:cNvPr id="15" name="文本框 14"/>
            <p:cNvSpPr txBox="1"/>
            <p:nvPr/>
          </p:nvSpPr>
          <p:spPr>
            <a:xfrm>
              <a:off x="15454" y="5837"/>
              <a:ext cx="1100" cy="1016"/>
            </a:xfrm>
            <a:prstGeom prst="rect">
              <a:avLst/>
            </a:prstGeom>
            <a:noFill/>
          </p:spPr>
          <p:txBody>
            <a:bodyPr wrap="square" rtlCol="0" anchor="t">
              <a:spAutoFit/>
            </a:bodyPr>
            <a:p>
              <a:pPr algn="ctr"/>
              <a:r>
                <a:rPr lang="zh-CN" altLang="en-US"/>
                <a:t>生理</a:t>
              </a:r>
              <a:endParaRPr lang="zh-CN" altLang="en-US"/>
            </a:p>
            <a:p>
              <a:pPr algn="ctr"/>
              <a:r>
                <a:rPr lang="zh-CN" altLang="en-US"/>
                <a:t>因素</a:t>
              </a:r>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836930" y="1767205"/>
            <a:ext cx="10415270" cy="3973830"/>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4532630"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影响创新能力的要素</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 name="文本框 2"/>
          <p:cNvSpPr txBox="1"/>
          <p:nvPr/>
        </p:nvSpPr>
        <p:spPr>
          <a:xfrm>
            <a:off x="836930" y="1156970"/>
            <a:ext cx="5184775" cy="368300"/>
          </a:xfrm>
          <a:prstGeom prst="rect">
            <a:avLst/>
          </a:prstGeom>
          <a:noFill/>
        </p:spPr>
        <p:txBody>
          <a:bodyPr wrap="square" rtlCol="0" anchor="t">
            <a:spAutoFit/>
          </a:bodyPr>
          <a:p>
            <a:r>
              <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（二）外在要素</a:t>
            </a:r>
            <a:endPar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7" name="文本框 6"/>
          <p:cNvSpPr txBox="1"/>
          <p:nvPr/>
        </p:nvSpPr>
        <p:spPr>
          <a:xfrm>
            <a:off x="981075" y="1938655"/>
            <a:ext cx="10127615" cy="3630930"/>
          </a:xfrm>
          <a:prstGeom prst="rect">
            <a:avLst/>
          </a:prstGeom>
          <a:noFill/>
        </p:spPr>
        <p:txBody>
          <a:bodyPr wrap="square" rtlCol="0" anchor="t">
            <a:spAutoFit/>
          </a:bodyPr>
          <a:p>
            <a:pPr algn="just">
              <a:lnSpc>
                <a:spcPct val="120000"/>
              </a:lnSpc>
              <a:spcBef>
                <a:spcPts val="0"/>
              </a:spcBef>
              <a:spcAft>
                <a:spcPts val="0"/>
              </a:spcAft>
            </a:pPr>
            <a:r>
              <a:rPr lang="zh-CN" altLang="en-US" sz="1600"/>
              <a:t>1. 社会环境</a:t>
            </a:r>
            <a:endParaRPr lang="zh-CN" altLang="en-US" sz="1600"/>
          </a:p>
          <a:p>
            <a:pPr algn="just">
              <a:lnSpc>
                <a:spcPct val="120000"/>
              </a:lnSpc>
              <a:spcBef>
                <a:spcPts val="0"/>
              </a:spcBef>
              <a:spcAft>
                <a:spcPts val="0"/>
              </a:spcAft>
            </a:pPr>
            <a:r>
              <a:rPr lang="zh-CN" altLang="en-US" sz="1600"/>
              <a:t>人们常说“时势造英雄”，就是指社会环境对个体成长的重要作用。大学生作为独立的个体必然处在各种各样的社会关系之中。</a:t>
            </a:r>
            <a:endParaRPr lang="zh-CN" altLang="en-US" sz="1600"/>
          </a:p>
          <a:p>
            <a:pPr algn="just">
              <a:lnSpc>
                <a:spcPct val="120000"/>
              </a:lnSpc>
              <a:spcBef>
                <a:spcPts val="0"/>
              </a:spcBef>
              <a:spcAft>
                <a:spcPts val="0"/>
              </a:spcAft>
            </a:pPr>
            <a:r>
              <a:rPr lang="zh-CN" altLang="en-US" sz="1600"/>
              <a:t>2. 学校教育</a:t>
            </a:r>
            <a:endParaRPr lang="zh-CN" altLang="en-US" sz="1600"/>
          </a:p>
          <a:p>
            <a:pPr algn="just">
              <a:lnSpc>
                <a:spcPct val="120000"/>
              </a:lnSpc>
              <a:spcBef>
                <a:spcPts val="0"/>
              </a:spcBef>
              <a:spcAft>
                <a:spcPts val="0"/>
              </a:spcAft>
            </a:pPr>
            <a:r>
              <a:rPr lang="zh-CN" altLang="en-US" sz="1600"/>
              <a:t>学校教育是大学生接受正规、系统、完整的教育，对他们学习知识、形成个性、完成社会化等都起到巨大的作用。他们的创新能力，在很大程度上就是在接受学校系统教育，包括学校创新教育的过程中逐渐发展、不断成熟起来的。</a:t>
            </a:r>
            <a:endParaRPr lang="zh-CN" altLang="en-US" sz="1600"/>
          </a:p>
          <a:p>
            <a:pPr algn="just">
              <a:lnSpc>
                <a:spcPct val="120000"/>
              </a:lnSpc>
              <a:spcBef>
                <a:spcPts val="0"/>
              </a:spcBef>
              <a:spcAft>
                <a:spcPts val="0"/>
              </a:spcAft>
            </a:pPr>
            <a:r>
              <a:rPr lang="zh-CN" altLang="en-US" sz="1600"/>
              <a:t>3. 教师素质</a:t>
            </a:r>
            <a:endParaRPr lang="zh-CN" altLang="en-US" sz="1600"/>
          </a:p>
          <a:p>
            <a:pPr algn="just">
              <a:lnSpc>
                <a:spcPct val="120000"/>
              </a:lnSpc>
              <a:spcBef>
                <a:spcPts val="0"/>
              </a:spcBef>
              <a:spcAft>
                <a:spcPts val="0"/>
              </a:spcAft>
            </a:pPr>
            <a:r>
              <a:rPr lang="zh-CN" altLang="en-US" sz="1600"/>
              <a:t>一方面，教师通过系统的知识传授，可以优化学生的创新知识结构，弥补学生在创新知识方面的不足，为学生创新能力的形成和发展奠定必不可少的知识储备基础。另一方面，教师肩负教书育人的光荣使命，育人的过程不仅体现在课堂教学上，更重要的还体现在教师平常的行为举止上。正所谓“身教重于言教”，教师对每件事物的态度以及是否敢于创新，是否勇于坚持自己的观念等都以这样或那样的方式对学生产生着深刻的影响。</a:t>
            </a:r>
            <a:endParaRPr lang="zh-CN" altLang="en-US" sz="16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837248" y="1750378"/>
            <a:ext cx="10415270" cy="4356735"/>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4532630"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第二节　创新能力培养</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 name="文本框 2"/>
          <p:cNvSpPr txBox="1"/>
          <p:nvPr/>
        </p:nvSpPr>
        <p:spPr>
          <a:xfrm>
            <a:off x="836930" y="1156970"/>
            <a:ext cx="5184775" cy="368300"/>
          </a:xfrm>
          <a:prstGeom prst="rect">
            <a:avLst/>
          </a:prstGeom>
          <a:noFill/>
        </p:spPr>
        <p:txBody>
          <a:bodyPr wrap="square" rtlCol="0" anchor="t">
            <a:spAutoFit/>
          </a:bodyPr>
          <a:p>
            <a:r>
              <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发现问题</a:t>
            </a:r>
            <a:endPar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7" name="文本框 6"/>
          <p:cNvSpPr txBox="1"/>
          <p:nvPr/>
        </p:nvSpPr>
        <p:spPr>
          <a:xfrm>
            <a:off x="981075" y="1890395"/>
            <a:ext cx="10127615" cy="4076700"/>
          </a:xfrm>
          <a:prstGeom prst="rect">
            <a:avLst/>
          </a:prstGeom>
          <a:noFill/>
        </p:spPr>
        <p:txBody>
          <a:bodyPr wrap="square" rtlCol="0" anchor="t">
            <a:spAutoFit/>
          </a:bodyPr>
          <a:p>
            <a:pPr algn="just">
              <a:lnSpc>
                <a:spcPct val="120000"/>
              </a:lnSpc>
              <a:spcBef>
                <a:spcPts val="0"/>
              </a:spcBef>
              <a:spcAft>
                <a:spcPts val="0"/>
              </a:spcAft>
            </a:pPr>
            <a:r>
              <a:rPr lang="zh-CN" altLang="en-US"/>
              <a:t>爱因斯坦说：提出一个问题往往比解决一个问题更重要，解决一个问题也许仅是一个数学或实验上的技能而已，而提出新的问题、新的可能性，从新的角度去看旧的问题，却需要创造性的想象力，并标志着科学的真正进步。发现问题是解决问题的前提。只有发现问题和认真分析问题的关键所在之后才能很好地解决问题。问题不仅是创新活动的开端，还是创新活动的主线。提出问题能激发人的求知欲和创造力，是人吸收知识、锻炼思维能力的前提。创新人才很重要的能力是能充分发挥自己的智慧，去努力发现问题。</a:t>
            </a:r>
            <a:endParaRPr lang="zh-CN" altLang="en-US"/>
          </a:p>
          <a:p>
            <a:pPr algn="just">
              <a:lnSpc>
                <a:spcPct val="120000"/>
              </a:lnSpc>
              <a:spcBef>
                <a:spcPts val="0"/>
              </a:spcBef>
              <a:spcAft>
                <a:spcPts val="0"/>
              </a:spcAft>
            </a:pPr>
            <a:r>
              <a:rPr lang="zh-CN" altLang="en-US"/>
              <a:t>提出问题是找到方向，解决问题仅仅是沿着方向前行，如果提出的问题不好、不对，解决也是徒劳。提出问题者包含勇气、毅力、胆略和批判精神、创新精神等等。提出问题具有创新性、战略性和指导性，决定了创新的存在，决定了创新的成败。一个深刻的质疑往往会引起科学的革命。希尔伯特说得好，问题提出的时候，他们并不能直接地看出它的价值所在。比如，哥白尼推翻了托勒密的地球中心说，创立了太阳中心说；牛顿推翻了亚里士多德的力学理论，创立了牛顿力学理论。正是次次的批判和质疑才真正推动了科学的创新和发展。</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860425" y="2345055"/>
            <a:ext cx="10415270" cy="2917825"/>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9975850"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创新从发现问题开始，发现问题主要包括以下三种基本方法。</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 name="文本框 2"/>
          <p:cNvSpPr txBox="1"/>
          <p:nvPr/>
        </p:nvSpPr>
        <p:spPr>
          <a:xfrm>
            <a:off x="859790" y="1751330"/>
            <a:ext cx="5184775" cy="368300"/>
          </a:xfrm>
          <a:prstGeom prst="rect">
            <a:avLst/>
          </a:prstGeom>
          <a:noFill/>
        </p:spPr>
        <p:txBody>
          <a:bodyPr wrap="square" rtlCol="0" anchor="t">
            <a:spAutoFit/>
          </a:bodyPr>
          <a:p>
            <a:r>
              <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（一）突破常规而发现问题</a:t>
            </a:r>
            <a:endPar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7" name="文本框 6"/>
          <p:cNvSpPr txBox="1"/>
          <p:nvPr/>
        </p:nvSpPr>
        <p:spPr>
          <a:xfrm>
            <a:off x="1330325" y="2927985"/>
            <a:ext cx="9475470" cy="1751965"/>
          </a:xfrm>
          <a:prstGeom prst="rect">
            <a:avLst/>
          </a:prstGeom>
          <a:noFill/>
        </p:spPr>
        <p:txBody>
          <a:bodyPr wrap="square" rtlCol="0" anchor="t">
            <a:spAutoFit/>
          </a:bodyPr>
          <a:p>
            <a:pPr algn="just">
              <a:lnSpc>
                <a:spcPct val="120000"/>
              </a:lnSpc>
              <a:spcBef>
                <a:spcPts val="0"/>
              </a:spcBef>
              <a:spcAft>
                <a:spcPts val="0"/>
              </a:spcAft>
            </a:pPr>
            <a:r>
              <a:rPr lang="zh-CN" altLang="en-US"/>
              <a:t>“常规”是指事物的一般规律性，遵循常规就是遵循一般规律性。但是，事物中除了存在一般规律性，还有特殊性，这种特殊性发展到极点，就成为例外。面对例外，有两种态度，一种是把例外当作不正常而加以抛弃或置之不理，只想守着常规，这就不能发现问题。另一种是不受一般规律性约束，紧抓例外不放，甚至还要主动去发现例外和创造例外，这就会暴露出许多问题，引发人们的创新活动。</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860425" y="2345055"/>
            <a:ext cx="10415270" cy="2917825"/>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9975850"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创新从发现问题开始，发现问题主要包括以下三种基本方法。</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 name="文本框 2"/>
          <p:cNvSpPr txBox="1"/>
          <p:nvPr/>
        </p:nvSpPr>
        <p:spPr>
          <a:xfrm>
            <a:off x="859790" y="1751330"/>
            <a:ext cx="5184775" cy="368300"/>
          </a:xfrm>
          <a:prstGeom prst="rect">
            <a:avLst/>
          </a:prstGeom>
          <a:noFill/>
        </p:spPr>
        <p:txBody>
          <a:bodyPr wrap="square" rtlCol="0" anchor="t">
            <a:spAutoFit/>
          </a:bodyPr>
          <a:p>
            <a:r>
              <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（二）通过主动改变情景而发现问题</a:t>
            </a:r>
            <a:endPar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7" name="文本框 6"/>
          <p:cNvSpPr txBox="1"/>
          <p:nvPr/>
        </p:nvSpPr>
        <p:spPr>
          <a:xfrm>
            <a:off x="1330325" y="2927985"/>
            <a:ext cx="9475470" cy="1751965"/>
          </a:xfrm>
          <a:prstGeom prst="rect">
            <a:avLst/>
          </a:prstGeom>
          <a:noFill/>
        </p:spPr>
        <p:txBody>
          <a:bodyPr wrap="square" rtlCol="0" anchor="t">
            <a:spAutoFit/>
          </a:bodyPr>
          <a:p>
            <a:pPr algn="just">
              <a:lnSpc>
                <a:spcPct val="120000"/>
              </a:lnSpc>
              <a:spcBef>
                <a:spcPts val="0"/>
              </a:spcBef>
              <a:spcAft>
                <a:spcPts val="0"/>
              </a:spcAft>
            </a:pPr>
            <a:r>
              <a:rPr lang="zh-CN" altLang="en-US"/>
              <a:t>变换情景，就是指变换环境条件。每一事物都存在于特定环境条件之中，每一项工作都在特定环境条件中进行，客观的环境条件是经常变化的，主动变换情景，是指客观条件还没有变或没有大变，就要主动去思考，一旦环境条件变化了，将会导致什么结果，事物总是要发展前进的，所以在思考问题时，可以大胆假设，当某一情况发生后，其发展趋势会是怎样，这样也有可能导致产生新观念、新设想、新创造。</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reeform 9"/>
          <p:cNvSpPr/>
          <p:nvPr/>
        </p:nvSpPr>
        <p:spPr bwMode="auto">
          <a:xfrm rot="10800000">
            <a:off x="3550508" y="3175"/>
            <a:ext cx="6716183" cy="6854825"/>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solidFill>
            <a:schemeClr val="bg1">
              <a:lumMod val="95000"/>
              <a:alpha val="75000"/>
            </a:schemeClr>
          </a:solidFill>
          <a:ln>
            <a:noFill/>
          </a:ln>
        </p:spPr>
        <p:txBody>
          <a:bodyPr vert="horz" wrap="square" lIns="91440" tIns="45720" rIns="91440" bIns="45720" numCol="1" anchor="t" anchorCtr="0" compatLnSpc="1"/>
          <a:lstStyle/>
          <a:p>
            <a:endParaRPr 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7" name="Freeform 9"/>
          <p:cNvSpPr/>
          <p:nvPr/>
        </p:nvSpPr>
        <p:spPr bwMode="auto">
          <a:xfrm>
            <a:off x="9554817" y="4268122"/>
            <a:ext cx="2637181" cy="2589877"/>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gradFill flip="none" rotWithShape="1">
            <a:gsLst>
              <a:gs pos="0">
                <a:schemeClr val="accent1"/>
              </a:gs>
              <a:gs pos="100000">
                <a:schemeClr val="accent2"/>
              </a:gs>
            </a:gsLst>
            <a:lin ang="10800000" scaled="1"/>
            <a:tileRect/>
          </a:gra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noAutofit/>
          </a:bodyPr>
          <a:lstStyle/>
          <a:p>
            <a:pPr algn="r" defTabSz="914400"/>
            <a:endParaRPr lang="en-US" sz="1400" b="1">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2" name="矩形 1"/>
          <p:cNvSpPr/>
          <p:nvPr/>
        </p:nvSpPr>
        <p:spPr>
          <a:xfrm>
            <a:off x="0" y="0"/>
            <a:ext cx="35505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24" name="组合 23"/>
          <p:cNvGrpSpPr/>
          <p:nvPr/>
        </p:nvGrpSpPr>
        <p:grpSpPr>
          <a:xfrm>
            <a:off x="10221595" y="1500505"/>
            <a:ext cx="1117600" cy="3860800"/>
            <a:chOff x="16029" y="2451"/>
            <a:chExt cx="1760" cy="6080"/>
          </a:xfrm>
        </p:grpSpPr>
        <p:sp>
          <p:nvSpPr>
            <p:cNvPr id="4" name="圆角矩形 3"/>
            <p:cNvSpPr/>
            <p:nvPr/>
          </p:nvSpPr>
          <p:spPr>
            <a:xfrm>
              <a:off x="16029" y="2451"/>
              <a:ext cx="1760" cy="6080"/>
            </a:xfrm>
            <a:prstGeom prst="roundRect">
              <a:avLst/>
            </a:prstGeom>
            <a:solidFill>
              <a:schemeClr val="bg1"/>
            </a:solidFill>
            <a:ln>
              <a:noFill/>
            </a:ln>
            <a:effectLst>
              <a:outerShdw blurRad="368300" dist="38100" dir="8100000" sx="108000" sy="108000" algn="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 name="文本框 4"/>
            <p:cNvSpPr txBox="1"/>
            <p:nvPr/>
          </p:nvSpPr>
          <p:spPr>
            <a:xfrm>
              <a:off x="16279" y="2718"/>
              <a:ext cx="1260" cy="5545"/>
            </a:xfrm>
            <a:prstGeom prst="rect">
              <a:avLst/>
            </a:prstGeom>
            <a:noFill/>
          </p:spPr>
          <p:txBody>
            <a:bodyPr vert="eaVert" wrap="square" rtlCol="0">
              <a:spAutoFit/>
            </a:bodyPr>
            <a:lstStyle/>
            <a:p>
              <a:pPr algn="ctr"/>
              <a:r>
                <a:rPr lang="en-US" altLang="zh-CN" sz="4000" b="1"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CONTENTS</a:t>
              </a:r>
              <a:endParaRPr lang="zh-CN" altLang="en-US" sz="4000" b="1"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grpSp>
        <p:nvGrpSpPr>
          <p:cNvPr id="39" name="组合 38"/>
          <p:cNvGrpSpPr/>
          <p:nvPr/>
        </p:nvGrpSpPr>
        <p:grpSpPr>
          <a:xfrm>
            <a:off x="4587875" y="429260"/>
            <a:ext cx="4540250" cy="881380"/>
            <a:chOff x="7225" y="676"/>
            <a:chExt cx="7150" cy="1388"/>
          </a:xfrm>
        </p:grpSpPr>
        <p:grpSp>
          <p:nvGrpSpPr>
            <p:cNvPr id="7" name="íślîḑê"/>
            <p:cNvGrpSpPr/>
            <p:nvPr/>
          </p:nvGrpSpPr>
          <p:grpSpPr>
            <a:xfrm rot="0">
              <a:off x="7225" y="676"/>
              <a:ext cx="7150" cy="1223"/>
              <a:chOff x="2034026" y="1655335"/>
              <a:chExt cx="3649631" cy="624349"/>
            </a:xfrm>
          </p:grpSpPr>
          <p:sp>
            <p:nvSpPr>
              <p:cNvPr id="21" name="ïş1îḓê"/>
              <p:cNvSpPr/>
              <p:nvPr/>
            </p:nvSpPr>
            <p:spPr>
              <a:xfrm>
                <a:off x="2034026" y="1655335"/>
                <a:ext cx="624349" cy="624349"/>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01</a:t>
                </a:r>
                <a:endPar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2" name="ïṣḷîḓe"/>
              <p:cNvSpPr/>
              <p:nvPr/>
            </p:nvSpPr>
            <p:spPr bwMode="auto">
              <a:xfrm>
                <a:off x="2763151" y="1795287"/>
                <a:ext cx="2920506" cy="34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创新意识</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11" name="直接连接符 19"/>
            <p:cNvCxnSpPr/>
            <p:nvPr/>
          </p:nvCxnSpPr>
          <p:spPr>
            <a:xfrm>
              <a:off x="8857" y="2064"/>
              <a:ext cx="4755"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3" name="组合 42"/>
          <p:cNvGrpSpPr/>
          <p:nvPr/>
        </p:nvGrpSpPr>
        <p:grpSpPr>
          <a:xfrm>
            <a:off x="4587875" y="1414780"/>
            <a:ext cx="4640580" cy="881380"/>
            <a:chOff x="7225" y="2228"/>
            <a:chExt cx="7308" cy="1388"/>
          </a:xfrm>
        </p:grpSpPr>
        <p:grpSp>
          <p:nvGrpSpPr>
            <p:cNvPr id="8" name="ïslidé"/>
            <p:cNvGrpSpPr/>
            <p:nvPr/>
          </p:nvGrpSpPr>
          <p:grpSpPr>
            <a:xfrm rot="0">
              <a:off x="7225" y="2228"/>
              <a:ext cx="7309" cy="1223"/>
              <a:chOff x="2034026" y="2490855"/>
              <a:chExt cx="3731024" cy="624349"/>
            </a:xfrm>
          </p:grpSpPr>
          <p:sp>
            <p:nvSpPr>
              <p:cNvPr id="19" name="išḻíḋê"/>
              <p:cNvSpPr/>
              <p:nvPr/>
            </p:nvSpPr>
            <p:spPr>
              <a:xfrm>
                <a:off x="2034026" y="2490855"/>
                <a:ext cx="624349" cy="62434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02</a:t>
                </a:r>
                <a:endPar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0" name="ïSľíḑe"/>
              <p:cNvSpPr/>
              <p:nvPr/>
            </p:nvSpPr>
            <p:spPr bwMode="auto">
              <a:xfrm>
                <a:off x="2763150" y="2630807"/>
                <a:ext cx="3001900" cy="34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创造性思维</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12" name="直接连接符 20"/>
            <p:cNvCxnSpPr/>
            <p:nvPr/>
          </p:nvCxnSpPr>
          <p:spPr>
            <a:xfrm>
              <a:off x="8857" y="3616"/>
              <a:ext cx="4771"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7" name="组合 36"/>
          <p:cNvGrpSpPr/>
          <p:nvPr/>
        </p:nvGrpSpPr>
        <p:grpSpPr>
          <a:xfrm>
            <a:off x="4587875" y="2400935"/>
            <a:ext cx="4494530" cy="881380"/>
            <a:chOff x="7225" y="3781"/>
            <a:chExt cx="7078" cy="1388"/>
          </a:xfrm>
        </p:grpSpPr>
        <p:grpSp>
          <p:nvGrpSpPr>
            <p:cNvPr id="9" name="ísļïďe"/>
            <p:cNvGrpSpPr/>
            <p:nvPr/>
          </p:nvGrpSpPr>
          <p:grpSpPr>
            <a:xfrm rot="0">
              <a:off x="7225" y="3781"/>
              <a:ext cx="7078" cy="1223"/>
              <a:chOff x="2034026" y="3326376"/>
              <a:chExt cx="3612919" cy="624349"/>
            </a:xfrm>
          </p:grpSpPr>
          <p:sp>
            <p:nvSpPr>
              <p:cNvPr id="17" name="íšḻídè"/>
              <p:cNvSpPr/>
              <p:nvPr/>
            </p:nvSpPr>
            <p:spPr>
              <a:xfrm>
                <a:off x="2034026" y="3326376"/>
                <a:ext cx="624349" cy="624349"/>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03</a:t>
                </a:r>
                <a:endPar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8" name="îśļïḑè"/>
              <p:cNvSpPr/>
              <p:nvPr/>
            </p:nvSpPr>
            <p:spPr bwMode="auto">
              <a:xfrm>
                <a:off x="2763151" y="3466328"/>
                <a:ext cx="2883794" cy="34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创新方法</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13" name="直接连接符 21"/>
            <p:cNvCxnSpPr/>
            <p:nvPr/>
          </p:nvCxnSpPr>
          <p:spPr>
            <a:xfrm>
              <a:off x="8857" y="5169"/>
              <a:ext cx="4787"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3" name="MH_Others_1"/>
          <p:cNvSpPr txBox="1"/>
          <p:nvPr>
            <p:custDataLst>
              <p:tags r:id="rId1"/>
            </p:custDataLst>
          </p:nvPr>
        </p:nvSpPr>
        <p:spPr>
          <a:xfrm>
            <a:off x="700179" y="2982026"/>
            <a:ext cx="2150150" cy="923290"/>
          </a:xfrm>
          <a:prstGeom prst="rect">
            <a:avLst/>
          </a:prstGeom>
          <a:noFill/>
        </p:spPr>
        <p:txBody>
          <a:bodyPr wrap="square" lIns="108000" tIns="0" rIns="0" bIns="0" rtlCol="0" anchor="ctr" anchorCtr="0">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6000" b="1" i="0" u="none" strike="noStrike" kern="1200" cap="none" spc="600" normalizeH="0" baseline="0" noProof="0" dirty="0">
                <a:ln>
                  <a:noFill/>
                </a:ln>
                <a:solidFill>
                  <a:schemeClr val="bg1"/>
                </a:solidFill>
                <a:uLnTx/>
                <a:uFillTx/>
                <a:latin typeface="思源黑体" panose="020B0500000000000000" pitchFamily="34" charset="-122"/>
                <a:ea typeface="思源黑体" panose="020B0500000000000000" pitchFamily="34" charset="-122"/>
                <a:cs typeface="微软雅黑" panose="020B0503020204020204" pitchFamily="34" charset="-122"/>
                <a:sym typeface="思源黑体" panose="020B0500000000000000" pitchFamily="34" charset="-122"/>
              </a:rPr>
              <a:t>目录</a:t>
            </a:r>
            <a:endParaRPr kumimoji="0" lang="zh-CN" altLang="en-US" sz="6000" b="1" i="0" u="none" strike="noStrike" kern="1200" cap="none" spc="600" normalizeH="0" baseline="0" noProof="0" dirty="0">
              <a:ln>
                <a:noFill/>
              </a:ln>
              <a:solidFill>
                <a:schemeClr val="bg1"/>
              </a:solidFill>
              <a:uLnTx/>
              <a:uFillTx/>
              <a:latin typeface="思源黑体" panose="020B0500000000000000" pitchFamily="34" charset="-122"/>
              <a:ea typeface="思源黑体" panose="020B0500000000000000" pitchFamily="34" charset="-122"/>
              <a:cs typeface="微软雅黑" panose="020B0503020204020204" pitchFamily="34" charset="-122"/>
              <a:sym typeface="思源黑体" panose="020B0500000000000000" pitchFamily="34" charset="-122"/>
            </a:endParaRPr>
          </a:p>
        </p:txBody>
      </p:sp>
      <p:grpSp>
        <p:nvGrpSpPr>
          <p:cNvPr id="40" name="组合 39"/>
          <p:cNvGrpSpPr/>
          <p:nvPr/>
        </p:nvGrpSpPr>
        <p:grpSpPr>
          <a:xfrm>
            <a:off x="4587875" y="3386455"/>
            <a:ext cx="4469130" cy="881380"/>
            <a:chOff x="7225" y="5333"/>
            <a:chExt cx="7038" cy="1388"/>
          </a:xfrm>
        </p:grpSpPr>
        <p:sp>
          <p:nvSpPr>
            <p:cNvPr id="15" name="ïṡlïḓè"/>
            <p:cNvSpPr/>
            <p:nvPr/>
          </p:nvSpPr>
          <p:spPr>
            <a:xfrm>
              <a:off x="7225" y="5333"/>
              <a:ext cx="1223" cy="1223"/>
            </a:xfrm>
            <a:prstGeom prst="ellipse">
              <a:avLst/>
            </a:prstGeom>
            <a:solidFill>
              <a:srgbClr val="1D9A7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04</a:t>
              </a:r>
              <a:endParaRPr lang="en-US" altLang="zh-CN" sz="24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isļíḋe"/>
            <p:cNvSpPr/>
            <p:nvPr/>
          </p:nvSpPr>
          <p:spPr bwMode="auto">
            <a:xfrm>
              <a:off x="8653" y="5607"/>
              <a:ext cx="5610" cy="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创新能力</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cxnSp>
          <p:nvCxnSpPr>
            <p:cNvPr id="14" name="直接连接符 22"/>
            <p:cNvCxnSpPr/>
            <p:nvPr/>
          </p:nvCxnSpPr>
          <p:spPr>
            <a:xfrm>
              <a:off x="8857" y="6721"/>
              <a:ext cx="4787"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1" name="组合 40"/>
          <p:cNvGrpSpPr/>
          <p:nvPr/>
        </p:nvGrpSpPr>
        <p:grpSpPr>
          <a:xfrm>
            <a:off x="4587875" y="4361180"/>
            <a:ext cx="4494530" cy="881380"/>
            <a:chOff x="7225" y="6868"/>
            <a:chExt cx="7078" cy="1388"/>
          </a:xfrm>
        </p:grpSpPr>
        <p:grpSp>
          <p:nvGrpSpPr>
            <p:cNvPr id="25" name="ísļïďe"/>
            <p:cNvGrpSpPr/>
            <p:nvPr/>
          </p:nvGrpSpPr>
          <p:grpSpPr>
            <a:xfrm rot="0">
              <a:off x="7225" y="6868"/>
              <a:ext cx="7078" cy="1223"/>
              <a:chOff x="2034026" y="3326376"/>
              <a:chExt cx="3612919" cy="624349"/>
            </a:xfrm>
          </p:grpSpPr>
          <p:sp>
            <p:nvSpPr>
              <p:cNvPr id="28" name="íšḻídè"/>
              <p:cNvSpPr/>
              <p:nvPr/>
            </p:nvSpPr>
            <p:spPr>
              <a:xfrm>
                <a:off x="2034026" y="3326376"/>
                <a:ext cx="624349" cy="624349"/>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05</a:t>
                </a:r>
                <a:endPar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9" name="îśļïḑè"/>
              <p:cNvSpPr/>
              <p:nvPr/>
            </p:nvSpPr>
            <p:spPr bwMode="auto">
              <a:xfrm>
                <a:off x="2763151" y="3466328"/>
                <a:ext cx="2883794" cy="34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创业概述</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33" name="直接连接符 21"/>
            <p:cNvCxnSpPr/>
            <p:nvPr/>
          </p:nvCxnSpPr>
          <p:spPr>
            <a:xfrm>
              <a:off x="8857" y="8256"/>
              <a:ext cx="4787"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5" name="组合 34"/>
          <p:cNvGrpSpPr/>
          <p:nvPr/>
        </p:nvGrpSpPr>
        <p:grpSpPr>
          <a:xfrm>
            <a:off x="4587875" y="5346700"/>
            <a:ext cx="5493385" cy="881380"/>
            <a:chOff x="7225" y="8420"/>
            <a:chExt cx="8651" cy="1388"/>
          </a:xfrm>
        </p:grpSpPr>
        <p:grpSp>
          <p:nvGrpSpPr>
            <p:cNvPr id="30" name="ïs1ïďe"/>
            <p:cNvGrpSpPr/>
            <p:nvPr/>
          </p:nvGrpSpPr>
          <p:grpSpPr>
            <a:xfrm rot="0">
              <a:off x="7225" y="8420"/>
              <a:ext cx="8651" cy="1223"/>
              <a:chOff x="2034026" y="4161896"/>
              <a:chExt cx="4416353" cy="624349"/>
            </a:xfrm>
          </p:grpSpPr>
          <p:sp>
            <p:nvSpPr>
              <p:cNvPr id="31" name="ïṡlïḓè"/>
              <p:cNvSpPr/>
              <p:nvPr/>
            </p:nvSpPr>
            <p:spPr>
              <a:xfrm>
                <a:off x="2034026" y="4161896"/>
                <a:ext cx="624349" cy="624349"/>
              </a:xfrm>
              <a:prstGeom prst="ellipse">
                <a:avLst/>
              </a:prstGeom>
              <a:noFill/>
              <a:ln>
                <a:no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06</a:t>
                </a:r>
                <a:endPar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2" name="isļíḋe"/>
              <p:cNvSpPr/>
              <p:nvPr/>
            </p:nvSpPr>
            <p:spPr bwMode="auto">
              <a:xfrm>
                <a:off x="2763023" y="4301775"/>
                <a:ext cx="3687356" cy="344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创业团队与创业文化</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34" name="直接连接符 22"/>
            <p:cNvCxnSpPr/>
            <p:nvPr/>
          </p:nvCxnSpPr>
          <p:spPr>
            <a:xfrm>
              <a:off x="8857" y="9808"/>
              <a:ext cx="4787"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1000" fill="hold"/>
                                            <p:tgtEl>
                                              <p:spTgt spid="23"/>
                                            </p:tgtEl>
                                            <p:attrNameLst>
                                              <p:attrName>ppt_w</p:attrName>
                                            </p:attrNameLst>
                                          </p:cBhvr>
                                          <p:tavLst>
                                            <p:tav tm="0">
                                              <p:val>
                                                <p:strVal val="#ppt_w*0.70"/>
                                              </p:val>
                                            </p:tav>
                                            <p:tav tm="100000">
                                              <p:val>
                                                <p:strVal val="#ppt_w"/>
                                              </p:val>
                                            </p:tav>
                                          </p:tavLst>
                                        </p:anim>
                                        <p:anim calcmode="lin" valueType="num">
                                          <p:cBhvr>
                                            <p:cTn id="8" dur="1000" fill="hold"/>
                                            <p:tgtEl>
                                              <p:spTgt spid="23"/>
                                            </p:tgtEl>
                                            <p:attrNameLst>
                                              <p:attrName>ppt_h</p:attrName>
                                            </p:attrNameLst>
                                          </p:cBhvr>
                                          <p:tavLst>
                                            <p:tav tm="0">
                                              <p:val>
                                                <p:strVal val="#ppt_h"/>
                                              </p:val>
                                            </p:tav>
                                            <p:tav tm="100000">
                                              <p:val>
                                                <p:strVal val="#ppt_h"/>
                                              </p:val>
                                            </p:tav>
                                          </p:tavLst>
                                        </p:anim>
                                        <p:animEffect transition="in" filter="fade">
                                          <p:cBhvr>
                                            <p:cTn id="9" dur="1000"/>
                                            <p:tgtEl>
                                              <p:spTgt spid="23"/>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randombar(horizontal)">
                                          <p:cBhvr>
                                            <p:cTn id="14" dur="500"/>
                                            <p:tgtEl>
                                              <p:spTgt spid="27"/>
                                            </p:tgtEl>
                                          </p:cBhvr>
                                        </p:animEffect>
                                      </p:childTnLst>
                                    </p:cTn>
                                  </p:par>
                                  <p:par>
                                    <p:cTn id="15" presetID="2" presetClass="entr" presetSubtype="6" fill="hold" grpId="0" nodeType="withEffect" p14:presetBounceEnd="80000">
                                      <p:stCondLst>
                                        <p:cond delay="250"/>
                                      </p:stCondLst>
                                      <p:childTnLst>
                                        <p:set>
                                          <p:cBhvr>
                                            <p:cTn id="16" dur="1" fill="hold">
                                              <p:stCondLst>
                                                <p:cond delay="0"/>
                                              </p:stCondLst>
                                            </p:cTn>
                                            <p:tgtEl>
                                              <p:spTgt spid="26"/>
                                            </p:tgtEl>
                                            <p:attrNameLst>
                                              <p:attrName>style.visibility</p:attrName>
                                            </p:attrNameLst>
                                          </p:cBhvr>
                                          <p:to>
                                            <p:strVal val="visible"/>
                                          </p:to>
                                        </p:set>
                                        <p:anim calcmode="lin" valueType="num" p14:bounceEnd="80000">
                                          <p:cBhvr additive="base">
                                            <p:cTn id="17" dur="500" fill="hold"/>
                                            <p:tgtEl>
                                              <p:spTgt spid="26"/>
                                            </p:tgtEl>
                                            <p:attrNameLst>
                                              <p:attrName>ppt_x</p:attrName>
                                            </p:attrNameLst>
                                          </p:cBhvr>
                                          <p:tavLst>
                                            <p:tav tm="0">
                                              <p:val>
                                                <p:strVal val="1+#ppt_w/2"/>
                                              </p:val>
                                            </p:tav>
                                            <p:tav tm="100000">
                                              <p:val>
                                                <p:strVal val="#ppt_x"/>
                                              </p:val>
                                            </p:tav>
                                          </p:tavLst>
                                        </p:anim>
                                        <p:anim calcmode="lin" valueType="num" p14:bounceEnd="80000">
                                          <p:cBhvr additive="base">
                                            <p:cTn id="1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1000" fill="hold"/>
                                            <p:tgtEl>
                                              <p:spTgt spid="23"/>
                                            </p:tgtEl>
                                            <p:attrNameLst>
                                              <p:attrName>ppt_w</p:attrName>
                                            </p:attrNameLst>
                                          </p:cBhvr>
                                          <p:tavLst>
                                            <p:tav tm="0">
                                              <p:val>
                                                <p:strVal val="#ppt_w*0.70"/>
                                              </p:val>
                                            </p:tav>
                                            <p:tav tm="100000">
                                              <p:val>
                                                <p:strVal val="#ppt_w"/>
                                              </p:val>
                                            </p:tav>
                                          </p:tavLst>
                                        </p:anim>
                                        <p:anim calcmode="lin" valueType="num">
                                          <p:cBhvr>
                                            <p:cTn id="8" dur="1000" fill="hold"/>
                                            <p:tgtEl>
                                              <p:spTgt spid="23"/>
                                            </p:tgtEl>
                                            <p:attrNameLst>
                                              <p:attrName>ppt_h</p:attrName>
                                            </p:attrNameLst>
                                          </p:cBhvr>
                                          <p:tavLst>
                                            <p:tav tm="0">
                                              <p:val>
                                                <p:strVal val="#ppt_h"/>
                                              </p:val>
                                            </p:tav>
                                            <p:tav tm="100000">
                                              <p:val>
                                                <p:strVal val="#ppt_h"/>
                                              </p:val>
                                            </p:tav>
                                          </p:tavLst>
                                        </p:anim>
                                        <p:animEffect transition="in" filter="fade">
                                          <p:cBhvr>
                                            <p:cTn id="9" dur="1000"/>
                                            <p:tgtEl>
                                              <p:spTgt spid="23"/>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randombar(horizontal)">
                                          <p:cBhvr>
                                            <p:cTn id="14" dur="500"/>
                                            <p:tgtEl>
                                              <p:spTgt spid="27"/>
                                            </p:tgtEl>
                                          </p:cBhvr>
                                        </p:animEffect>
                                      </p:childTnLst>
                                    </p:cTn>
                                  </p:par>
                                  <p:par>
                                    <p:cTn id="15" presetID="2" presetClass="entr" presetSubtype="6" fill="hold" grpId="0" nodeType="withEffect">
                                      <p:stCondLst>
                                        <p:cond delay="25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1+#ppt_w/2"/>
                                              </p:val>
                                            </p:tav>
                                            <p:tav tm="100000">
                                              <p:val>
                                                <p:strVal val="#ppt_x"/>
                                              </p:val>
                                            </p:tav>
                                          </p:tavLst>
                                        </p:anim>
                                        <p:anim calcmode="lin" valueType="num">
                                          <p:cBhvr additive="base">
                                            <p:cTn id="1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3"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860425" y="2345055"/>
            <a:ext cx="10415270" cy="3228340"/>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9975850"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创新从发现问题开始，发现问题主要包括以下三种基本方法。</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 name="文本框 2"/>
          <p:cNvSpPr txBox="1"/>
          <p:nvPr/>
        </p:nvSpPr>
        <p:spPr>
          <a:xfrm>
            <a:off x="859790" y="1751330"/>
            <a:ext cx="5184775" cy="368300"/>
          </a:xfrm>
          <a:prstGeom prst="rect">
            <a:avLst/>
          </a:prstGeom>
          <a:noFill/>
        </p:spPr>
        <p:txBody>
          <a:bodyPr wrap="square" rtlCol="0" anchor="t">
            <a:spAutoFit/>
          </a:bodyPr>
          <a:p>
            <a:r>
              <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（三）通过主动变换思考角度而发现问题</a:t>
            </a:r>
            <a:endPar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7" name="文本框 6"/>
          <p:cNvSpPr txBox="1"/>
          <p:nvPr/>
        </p:nvSpPr>
        <p:spPr>
          <a:xfrm>
            <a:off x="1330325" y="2585085"/>
            <a:ext cx="9475470" cy="2748280"/>
          </a:xfrm>
          <a:prstGeom prst="rect">
            <a:avLst/>
          </a:prstGeom>
          <a:noFill/>
        </p:spPr>
        <p:txBody>
          <a:bodyPr wrap="square" rtlCol="0" anchor="t">
            <a:spAutoFit/>
          </a:bodyPr>
          <a:p>
            <a:pPr algn="just">
              <a:lnSpc>
                <a:spcPct val="120000"/>
              </a:lnSpc>
              <a:spcBef>
                <a:spcPts val="0"/>
              </a:spcBef>
              <a:spcAft>
                <a:spcPts val="0"/>
              </a:spcAft>
            </a:pPr>
            <a:r>
              <a:rPr lang="zh-CN" altLang="en-US"/>
              <a:t>有些问题，站在原来的角度上不是问题，或者没有问题，而站在新的角度上来看，则可以发现问题并解决问题。角度之一是现有的东西可否由别的东西代替？例如，在汽车中用液压传动来代替金属齿转动；用充氩的方法来代替电灯泡中的真空，使钨丝灯泡提高亮度。角度之二是调换排序：例如，通过改变不同企业的作息时间来缓解交通压力。角度之三是向相反方向思考问题：倒过来会怎么样？火箭是地面向空中发射的，但是要了解地下的情况，那么将火箭向地下发射，就发明了一种探地火箭。角度之四是从综合与聚拢的角度考虑问题：组合起来怎么样？例如，衣柜等组合在一起变成组合家具，把几种金属组合在一起变成种种性能不同的合金，把几个企业组合在一起构成横向联合的股份公司等等。</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文本框 41"/>
          <p:cNvSpPr txBox="1"/>
          <p:nvPr/>
        </p:nvSpPr>
        <p:spPr>
          <a:xfrm>
            <a:off x="1088390" y="379730"/>
            <a:ext cx="5219065" cy="368300"/>
          </a:xfrm>
          <a:prstGeom prst="rect">
            <a:avLst/>
          </a:prstGeom>
          <a:noFill/>
        </p:spPr>
        <p:txBody>
          <a:bodyPr wrap="square" rtlCol="0">
            <a:spAutoFit/>
          </a:bodyPr>
          <a:lstStyle/>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打破思维障碍</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2" name="Group 2"/>
          <p:cNvGrpSpPr/>
          <p:nvPr/>
        </p:nvGrpSpPr>
        <p:grpSpPr>
          <a:xfrm>
            <a:off x="4327387" y="1523098"/>
            <a:ext cx="3207026" cy="2910862"/>
            <a:chOff x="4492487" y="1700898"/>
            <a:chExt cx="3207026" cy="2910862"/>
          </a:xfrm>
        </p:grpSpPr>
        <p:sp>
          <p:nvSpPr>
            <p:cNvPr id="3" name="Freeform 5"/>
            <p:cNvSpPr>
              <a:spLocks noEditPoints="1"/>
            </p:cNvSpPr>
            <p:nvPr/>
          </p:nvSpPr>
          <p:spPr bwMode="auto">
            <a:xfrm>
              <a:off x="4523833" y="1794937"/>
              <a:ext cx="3175680" cy="2816823"/>
            </a:xfrm>
            <a:custGeom>
              <a:avLst/>
              <a:gdLst>
                <a:gd name="T0" fmla="*/ 802 w 1415"/>
                <a:gd name="T1" fmla="*/ 806 h 1255"/>
                <a:gd name="T2" fmla="*/ 600 w 1415"/>
                <a:gd name="T3" fmla="*/ 797 h 1255"/>
                <a:gd name="T4" fmla="*/ 507 w 1415"/>
                <a:gd name="T5" fmla="*/ 619 h 1255"/>
                <a:gd name="T6" fmla="*/ 615 w 1415"/>
                <a:gd name="T7" fmla="*/ 448 h 1255"/>
                <a:gd name="T8" fmla="*/ 817 w 1415"/>
                <a:gd name="T9" fmla="*/ 456 h 1255"/>
                <a:gd name="T10" fmla="*/ 910 w 1415"/>
                <a:gd name="T11" fmla="*/ 635 h 1255"/>
                <a:gd name="T12" fmla="*/ 802 w 1415"/>
                <a:gd name="T13" fmla="*/ 806 h 1255"/>
                <a:gd name="T14" fmla="*/ 383 w 1415"/>
                <a:gd name="T15" fmla="*/ 0 h 1255"/>
                <a:gd name="T16" fmla="*/ 383 w 1415"/>
                <a:gd name="T17" fmla="*/ 0 h 1255"/>
                <a:gd name="T18" fmla="*/ 382 w 1415"/>
                <a:gd name="T19" fmla="*/ 0 h 1255"/>
                <a:gd name="T20" fmla="*/ 378 w 1415"/>
                <a:gd name="T21" fmla="*/ 2 h 1255"/>
                <a:gd name="T22" fmla="*/ 377 w 1415"/>
                <a:gd name="T23" fmla="*/ 4 h 1255"/>
                <a:gd name="T24" fmla="*/ 2 w 1415"/>
                <a:gd name="T25" fmla="*/ 595 h 1255"/>
                <a:gd name="T26" fmla="*/ 2 w 1415"/>
                <a:gd name="T27" fmla="*/ 602 h 1255"/>
                <a:gd name="T28" fmla="*/ 2 w 1415"/>
                <a:gd name="T29" fmla="*/ 602 h 1255"/>
                <a:gd name="T30" fmla="*/ 326 w 1415"/>
                <a:gd name="T31" fmla="*/ 1222 h 1255"/>
                <a:gd name="T32" fmla="*/ 332 w 1415"/>
                <a:gd name="T33" fmla="*/ 1226 h 1255"/>
                <a:gd name="T34" fmla="*/ 332 w 1415"/>
                <a:gd name="T35" fmla="*/ 1226 h 1255"/>
                <a:gd name="T36" fmla="*/ 1032 w 1415"/>
                <a:gd name="T37" fmla="*/ 1255 h 1255"/>
                <a:gd name="T38" fmla="*/ 1032 w 1415"/>
                <a:gd name="T39" fmla="*/ 1255 h 1255"/>
                <a:gd name="T40" fmla="*/ 1038 w 1415"/>
                <a:gd name="T41" fmla="*/ 1252 h 1255"/>
                <a:gd name="T42" fmla="*/ 1413 w 1415"/>
                <a:gd name="T43" fmla="*/ 661 h 1255"/>
                <a:gd name="T44" fmla="*/ 1413 w 1415"/>
                <a:gd name="T45" fmla="*/ 654 h 1255"/>
                <a:gd name="T46" fmla="*/ 1089 w 1415"/>
                <a:gd name="T47" fmla="*/ 33 h 1255"/>
                <a:gd name="T48" fmla="*/ 1083 w 1415"/>
                <a:gd name="T49" fmla="*/ 29 h 1255"/>
                <a:gd name="T50" fmla="*/ 1083 w 1415"/>
                <a:gd name="T51" fmla="*/ 29 h 1255"/>
                <a:gd name="T52" fmla="*/ 383 w 1415"/>
                <a:gd name="T53" fmla="*/ 0 h 1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15" h="1255">
                  <a:moveTo>
                    <a:pt x="802" y="806"/>
                  </a:moveTo>
                  <a:cubicBezTo>
                    <a:pt x="600" y="797"/>
                    <a:pt x="600" y="797"/>
                    <a:pt x="600" y="797"/>
                  </a:cubicBezTo>
                  <a:cubicBezTo>
                    <a:pt x="507" y="619"/>
                    <a:pt x="507" y="619"/>
                    <a:pt x="507" y="619"/>
                  </a:cubicBezTo>
                  <a:cubicBezTo>
                    <a:pt x="615" y="448"/>
                    <a:pt x="615" y="448"/>
                    <a:pt x="615" y="448"/>
                  </a:cubicBezTo>
                  <a:cubicBezTo>
                    <a:pt x="817" y="456"/>
                    <a:pt x="817" y="456"/>
                    <a:pt x="817" y="456"/>
                  </a:cubicBezTo>
                  <a:cubicBezTo>
                    <a:pt x="910" y="635"/>
                    <a:pt x="910" y="635"/>
                    <a:pt x="910" y="635"/>
                  </a:cubicBezTo>
                  <a:cubicBezTo>
                    <a:pt x="802" y="806"/>
                    <a:pt x="802" y="806"/>
                    <a:pt x="802" y="806"/>
                  </a:cubicBezTo>
                  <a:moveTo>
                    <a:pt x="383" y="0"/>
                  </a:moveTo>
                  <a:cubicBezTo>
                    <a:pt x="383" y="0"/>
                    <a:pt x="383" y="0"/>
                    <a:pt x="383" y="0"/>
                  </a:cubicBezTo>
                  <a:cubicBezTo>
                    <a:pt x="382" y="0"/>
                    <a:pt x="382" y="0"/>
                    <a:pt x="382" y="0"/>
                  </a:cubicBezTo>
                  <a:cubicBezTo>
                    <a:pt x="381" y="0"/>
                    <a:pt x="379" y="1"/>
                    <a:pt x="378" y="2"/>
                  </a:cubicBezTo>
                  <a:cubicBezTo>
                    <a:pt x="378" y="3"/>
                    <a:pt x="377" y="3"/>
                    <a:pt x="377" y="4"/>
                  </a:cubicBezTo>
                  <a:cubicBezTo>
                    <a:pt x="2" y="595"/>
                    <a:pt x="2" y="595"/>
                    <a:pt x="2" y="595"/>
                  </a:cubicBezTo>
                  <a:cubicBezTo>
                    <a:pt x="0" y="597"/>
                    <a:pt x="0" y="600"/>
                    <a:pt x="2" y="602"/>
                  </a:cubicBezTo>
                  <a:cubicBezTo>
                    <a:pt x="2" y="602"/>
                    <a:pt x="2" y="602"/>
                    <a:pt x="2" y="602"/>
                  </a:cubicBezTo>
                  <a:cubicBezTo>
                    <a:pt x="326" y="1222"/>
                    <a:pt x="326" y="1222"/>
                    <a:pt x="326" y="1222"/>
                  </a:cubicBezTo>
                  <a:cubicBezTo>
                    <a:pt x="327" y="1225"/>
                    <a:pt x="330" y="1226"/>
                    <a:pt x="332" y="1226"/>
                  </a:cubicBezTo>
                  <a:cubicBezTo>
                    <a:pt x="332" y="1226"/>
                    <a:pt x="332" y="1226"/>
                    <a:pt x="332" y="1226"/>
                  </a:cubicBezTo>
                  <a:cubicBezTo>
                    <a:pt x="1032" y="1255"/>
                    <a:pt x="1032" y="1255"/>
                    <a:pt x="1032" y="1255"/>
                  </a:cubicBezTo>
                  <a:cubicBezTo>
                    <a:pt x="1032" y="1255"/>
                    <a:pt x="1032" y="1255"/>
                    <a:pt x="1032" y="1255"/>
                  </a:cubicBezTo>
                  <a:cubicBezTo>
                    <a:pt x="1034" y="1255"/>
                    <a:pt x="1037" y="1254"/>
                    <a:pt x="1038" y="1252"/>
                  </a:cubicBezTo>
                  <a:cubicBezTo>
                    <a:pt x="1413" y="661"/>
                    <a:pt x="1413" y="661"/>
                    <a:pt x="1413" y="661"/>
                  </a:cubicBezTo>
                  <a:cubicBezTo>
                    <a:pt x="1414" y="659"/>
                    <a:pt x="1415" y="656"/>
                    <a:pt x="1413" y="654"/>
                  </a:cubicBezTo>
                  <a:cubicBezTo>
                    <a:pt x="1089" y="33"/>
                    <a:pt x="1089" y="33"/>
                    <a:pt x="1089" y="33"/>
                  </a:cubicBezTo>
                  <a:cubicBezTo>
                    <a:pt x="1088" y="31"/>
                    <a:pt x="1085" y="29"/>
                    <a:pt x="1083" y="29"/>
                  </a:cubicBezTo>
                  <a:cubicBezTo>
                    <a:pt x="1083" y="29"/>
                    <a:pt x="1083" y="29"/>
                    <a:pt x="1083" y="29"/>
                  </a:cubicBezTo>
                  <a:cubicBezTo>
                    <a:pt x="383" y="0"/>
                    <a:pt x="383" y="0"/>
                    <a:pt x="383" y="0"/>
                  </a:cubicBezTo>
                </a:path>
              </a:pathLst>
            </a:custGeom>
            <a:solidFill>
              <a:schemeClr val="bg1">
                <a:lumMod val="85000"/>
              </a:schemeClr>
            </a:solidFill>
            <a:ln>
              <a:noFill/>
            </a:ln>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 name="Freeform 6"/>
            <p:cNvSpPr/>
            <p:nvPr/>
          </p:nvSpPr>
          <p:spPr bwMode="auto">
            <a:xfrm>
              <a:off x="4510862" y="3076883"/>
              <a:ext cx="1343557" cy="1359771"/>
            </a:xfrm>
            <a:custGeom>
              <a:avLst/>
              <a:gdLst>
                <a:gd name="T0" fmla="*/ 1034 w 1243"/>
                <a:gd name="T1" fmla="*/ 0 h 1258"/>
                <a:gd name="T2" fmla="*/ 1243 w 1243"/>
                <a:gd name="T3" fmla="*/ 363 h 1258"/>
                <a:gd name="T4" fmla="*/ 726 w 1243"/>
                <a:gd name="T5" fmla="*/ 1258 h 1258"/>
                <a:gd name="T6" fmla="*/ 0 w 1243"/>
                <a:gd name="T7" fmla="*/ 0 h 1258"/>
                <a:gd name="T8" fmla="*/ 0 w 1243"/>
                <a:gd name="T9" fmla="*/ 0 h 1258"/>
                <a:gd name="T10" fmla="*/ 1034 w 1243"/>
                <a:gd name="T11" fmla="*/ 0 h 1258"/>
              </a:gdLst>
              <a:ahLst/>
              <a:cxnLst>
                <a:cxn ang="0">
                  <a:pos x="T0" y="T1"/>
                </a:cxn>
                <a:cxn ang="0">
                  <a:pos x="T2" y="T3"/>
                </a:cxn>
                <a:cxn ang="0">
                  <a:pos x="T4" y="T5"/>
                </a:cxn>
                <a:cxn ang="0">
                  <a:pos x="T6" y="T7"/>
                </a:cxn>
                <a:cxn ang="0">
                  <a:pos x="T8" y="T9"/>
                </a:cxn>
                <a:cxn ang="0">
                  <a:pos x="T10" y="T11"/>
                </a:cxn>
              </a:cxnLst>
              <a:rect l="0" t="0" r="r" b="b"/>
              <a:pathLst>
                <a:path w="1243" h="1258">
                  <a:moveTo>
                    <a:pt x="1034" y="0"/>
                  </a:moveTo>
                  <a:lnTo>
                    <a:pt x="1243" y="363"/>
                  </a:lnTo>
                  <a:lnTo>
                    <a:pt x="726" y="1258"/>
                  </a:lnTo>
                  <a:lnTo>
                    <a:pt x="0" y="0"/>
                  </a:lnTo>
                  <a:lnTo>
                    <a:pt x="0" y="0"/>
                  </a:lnTo>
                  <a:lnTo>
                    <a:pt x="1034" y="0"/>
                  </a:lnTo>
                  <a:close/>
                </a:path>
              </a:pathLst>
            </a:custGeom>
            <a:solidFill>
              <a:schemeClr val="accent3">
                <a:lumMod val="60000"/>
                <a:lumOff val="40000"/>
              </a:schemeClr>
            </a:solidFill>
            <a:ln>
              <a:noFill/>
            </a:ln>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 name="Freeform 7"/>
            <p:cNvSpPr/>
            <p:nvPr/>
          </p:nvSpPr>
          <p:spPr bwMode="auto">
            <a:xfrm>
              <a:off x="4492487" y="3062831"/>
              <a:ext cx="1378145" cy="1400845"/>
            </a:xfrm>
            <a:custGeom>
              <a:avLst/>
              <a:gdLst>
                <a:gd name="T0" fmla="*/ 1051 w 1275"/>
                <a:gd name="T1" fmla="*/ 13 h 1296"/>
                <a:gd name="T2" fmla="*/ 1040 w 1275"/>
                <a:gd name="T3" fmla="*/ 19 h 1296"/>
                <a:gd name="T4" fmla="*/ 1246 w 1275"/>
                <a:gd name="T5" fmla="*/ 376 h 1296"/>
                <a:gd name="T6" fmla="*/ 743 w 1275"/>
                <a:gd name="T7" fmla="*/ 1246 h 1296"/>
                <a:gd name="T8" fmla="*/ 27 w 1275"/>
                <a:gd name="T9" fmla="*/ 7 h 1296"/>
                <a:gd name="T10" fmla="*/ 17 w 1275"/>
                <a:gd name="T11" fmla="*/ 13 h 1296"/>
                <a:gd name="T12" fmla="*/ 23 w 1275"/>
                <a:gd name="T13" fmla="*/ 23 h 1296"/>
                <a:gd name="T14" fmla="*/ 23 w 1275"/>
                <a:gd name="T15" fmla="*/ 23 h 1296"/>
                <a:gd name="T16" fmla="*/ 17 w 1275"/>
                <a:gd name="T17" fmla="*/ 13 h 1296"/>
                <a:gd name="T18" fmla="*/ 17 w 1275"/>
                <a:gd name="T19" fmla="*/ 25 h 1296"/>
                <a:gd name="T20" fmla="*/ 1051 w 1275"/>
                <a:gd name="T21" fmla="*/ 25 h 1296"/>
                <a:gd name="T22" fmla="*/ 1051 w 1275"/>
                <a:gd name="T23" fmla="*/ 13 h 1296"/>
                <a:gd name="T24" fmla="*/ 1040 w 1275"/>
                <a:gd name="T25" fmla="*/ 19 h 1296"/>
                <a:gd name="T26" fmla="*/ 1051 w 1275"/>
                <a:gd name="T27" fmla="*/ 13 h 1296"/>
                <a:gd name="T28" fmla="*/ 1051 w 1275"/>
                <a:gd name="T29" fmla="*/ 0 h 1296"/>
                <a:gd name="T30" fmla="*/ 13 w 1275"/>
                <a:gd name="T31" fmla="*/ 0 h 1296"/>
                <a:gd name="T32" fmla="*/ 8 w 1275"/>
                <a:gd name="T33" fmla="*/ 2 h 1296"/>
                <a:gd name="T34" fmla="*/ 0 w 1275"/>
                <a:gd name="T35" fmla="*/ 9 h 1296"/>
                <a:gd name="T36" fmla="*/ 743 w 1275"/>
                <a:gd name="T37" fmla="*/ 1296 h 1296"/>
                <a:gd name="T38" fmla="*/ 1275 w 1275"/>
                <a:gd name="T39" fmla="*/ 376 h 1296"/>
                <a:gd name="T40" fmla="*/ 1057 w 1275"/>
                <a:gd name="T41" fmla="*/ 0 h 1296"/>
                <a:gd name="T42" fmla="*/ 1051 w 1275"/>
                <a:gd name="T43" fmla="*/ 0 h 1296"/>
                <a:gd name="T44" fmla="*/ 1051 w 1275"/>
                <a:gd name="T45" fmla="*/ 13 h 1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75" h="1296">
                  <a:moveTo>
                    <a:pt x="1051" y="13"/>
                  </a:moveTo>
                  <a:lnTo>
                    <a:pt x="1040" y="19"/>
                  </a:lnTo>
                  <a:lnTo>
                    <a:pt x="1246" y="376"/>
                  </a:lnTo>
                  <a:lnTo>
                    <a:pt x="743" y="1246"/>
                  </a:lnTo>
                  <a:lnTo>
                    <a:pt x="27" y="7"/>
                  </a:lnTo>
                  <a:lnTo>
                    <a:pt x="17" y="13"/>
                  </a:lnTo>
                  <a:lnTo>
                    <a:pt x="23" y="23"/>
                  </a:lnTo>
                  <a:lnTo>
                    <a:pt x="23" y="23"/>
                  </a:lnTo>
                  <a:lnTo>
                    <a:pt x="17" y="13"/>
                  </a:lnTo>
                  <a:lnTo>
                    <a:pt x="17" y="25"/>
                  </a:lnTo>
                  <a:lnTo>
                    <a:pt x="1051" y="25"/>
                  </a:lnTo>
                  <a:lnTo>
                    <a:pt x="1051" y="13"/>
                  </a:lnTo>
                  <a:lnTo>
                    <a:pt x="1040" y="19"/>
                  </a:lnTo>
                  <a:lnTo>
                    <a:pt x="1051" y="13"/>
                  </a:lnTo>
                  <a:lnTo>
                    <a:pt x="1051" y="0"/>
                  </a:lnTo>
                  <a:lnTo>
                    <a:pt x="13" y="0"/>
                  </a:lnTo>
                  <a:lnTo>
                    <a:pt x="8" y="2"/>
                  </a:lnTo>
                  <a:lnTo>
                    <a:pt x="0" y="9"/>
                  </a:lnTo>
                  <a:lnTo>
                    <a:pt x="743" y="1296"/>
                  </a:lnTo>
                  <a:lnTo>
                    <a:pt x="1275" y="376"/>
                  </a:lnTo>
                  <a:lnTo>
                    <a:pt x="1057" y="0"/>
                  </a:lnTo>
                  <a:lnTo>
                    <a:pt x="1051" y="0"/>
                  </a:lnTo>
                  <a:lnTo>
                    <a:pt x="1051" y="1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6" name="Freeform 8"/>
            <p:cNvSpPr/>
            <p:nvPr/>
          </p:nvSpPr>
          <p:spPr bwMode="auto">
            <a:xfrm>
              <a:off x="6308397" y="3076883"/>
              <a:ext cx="1344638" cy="1359771"/>
            </a:xfrm>
            <a:custGeom>
              <a:avLst/>
              <a:gdLst>
                <a:gd name="T0" fmla="*/ 1244 w 1244"/>
                <a:gd name="T1" fmla="*/ 0 h 1258"/>
                <a:gd name="T2" fmla="*/ 517 w 1244"/>
                <a:gd name="T3" fmla="*/ 1258 h 1258"/>
                <a:gd name="T4" fmla="*/ 0 w 1244"/>
                <a:gd name="T5" fmla="*/ 363 h 1258"/>
                <a:gd name="T6" fmla="*/ 210 w 1244"/>
                <a:gd name="T7" fmla="*/ 0 h 1258"/>
                <a:gd name="T8" fmla="*/ 1244 w 1244"/>
                <a:gd name="T9" fmla="*/ 0 h 1258"/>
              </a:gdLst>
              <a:ahLst/>
              <a:cxnLst>
                <a:cxn ang="0">
                  <a:pos x="T0" y="T1"/>
                </a:cxn>
                <a:cxn ang="0">
                  <a:pos x="T2" y="T3"/>
                </a:cxn>
                <a:cxn ang="0">
                  <a:pos x="T4" y="T5"/>
                </a:cxn>
                <a:cxn ang="0">
                  <a:pos x="T6" y="T7"/>
                </a:cxn>
                <a:cxn ang="0">
                  <a:pos x="T8" y="T9"/>
                </a:cxn>
              </a:cxnLst>
              <a:rect l="0" t="0" r="r" b="b"/>
              <a:pathLst>
                <a:path w="1244" h="1258">
                  <a:moveTo>
                    <a:pt x="1244" y="0"/>
                  </a:moveTo>
                  <a:lnTo>
                    <a:pt x="517" y="1258"/>
                  </a:lnTo>
                  <a:lnTo>
                    <a:pt x="0" y="363"/>
                  </a:lnTo>
                  <a:lnTo>
                    <a:pt x="210" y="0"/>
                  </a:lnTo>
                  <a:lnTo>
                    <a:pt x="1244" y="0"/>
                  </a:lnTo>
                  <a:close/>
                </a:path>
              </a:pathLst>
            </a:custGeom>
            <a:solidFill>
              <a:schemeClr val="accent2">
                <a:lumMod val="60000"/>
                <a:lumOff val="40000"/>
              </a:schemeClr>
            </a:solidFill>
            <a:ln>
              <a:noFill/>
            </a:ln>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7" name="Freeform 9"/>
            <p:cNvSpPr/>
            <p:nvPr/>
          </p:nvSpPr>
          <p:spPr bwMode="auto">
            <a:xfrm>
              <a:off x="6292183" y="3062831"/>
              <a:ext cx="1373822" cy="1387874"/>
            </a:xfrm>
            <a:custGeom>
              <a:avLst/>
              <a:gdLst>
                <a:gd name="T0" fmla="*/ 606 w 612"/>
                <a:gd name="T1" fmla="*/ 6 h 618"/>
                <a:gd name="T2" fmla="*/ 601 w 612"/>
                <a:gd name="T3" fmla="*/ 3 h 618"/>
                <a:gd name="T4" fmla="*/ 256 w 612"/>
                <a:gd name="T5" fmla="*/ 600 h 618"/>
                <a:gd name="T6" fmla="*/ 14 w 612"/>
                <a:gd name="T7" fmla="*/ 181 h 618"/>
                <a:gd name="T8" fmla="*/ 111 w 612"/>
                <a:gd name="T9" fmla="*/ 12 h 618"/>
                <a:gd name="T10" fmla="*/ 606 w 612"/>
                <a:gd name="T11" fmla="*/ 12 h 618"/>
                <a:gd name="T12" fmla="*/ 606 w 612"/>
                <a:gd name="T13" fmla="*/ 6 h 618"/>
                <a:gd name="T14" fmla="*/ 601 w 612"/>
                <a:gd name="T15" fmla="*/ 3 h 618"/>
                <a:gd name="T16" fmla="*/ 606 w 612"/>
                <a:gd name="T17" fmla="*/ 6 h 618"/>
                <a:gd name="T18" fmla="*/ 606 w 612"/>
                <a:gd name="T19" fmla="*/ 0 h 618"/>
                <a:gd name="T20" fmla="*/ 108 w 612"/>
                <a:gd name="T21" fmla="*/ 0 h 618"/>
                <a:gd name="T22" fmla="*/ 102 w 612"/>
                <a:gd name="T23" fmla="*/ 3 h 618"/>
                <a:gd name="T24" fmla="*/ 1 w 612"/>
                <a:gd name="T25" fmla="*/ 178 h 618"/>
                <a:gd name="T26" fmla="*/ 1 w 612"/>
                <a:gd name="T27" fmla="*/ 184 h 618"/>
                <a:gd name="T28" fmla="*/ 251 w 612"/>
                <a:gd name="T29" fmla="*/ 615 h 618"/>
                <a:gd name="T30" fmla="*/ 256 w 612"/>
                <a:gd name="T31" fmla="*/ 618 h 618"/>
                <a:gd name="T32" fmla="*/ 261 w 612"/>
                <a:gd name="T33" fmla="*/ 615 h 618"/>
                <a:gd name="T34" fmla="*/ 611 w 612"/>
                <a:gd name="T35" fmla="*/ 9 h 618"/>
                <a:gd name="T36" fmla="*/ 611 w 612"/>
                <a:gd name="T37" fmla="*/ 3 h 618"/>
                <a:gd name="T38" fmla="*/ 606 w 612"/>
                <a:gd name="T39" fmla="*/ 0 h 618"/>
                <a:gd name="T40" fmla="*/ 606 w 612"/>
                <a:gd name="T41" fmla="*/ 6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12" h="618">
                  <a:moveTo>
                    <a:pt x="606" y="6"/>
                  </a:moveTo>
                  <a:cubicBezTo>
                    <a:pt x="601" y="3"/>
                    <a:pt x="601" y="3"/>
                    <a:pt x="601" y="3"/>
                  </a:cubicBezTo>
                  <a:cubicBezTo>
                    <a:pt x="256" y="600"/>
                    <a:pt x="256" y="600"/>
                    <a:pt x="256" y="600"/>
                  </a:cubicBezTo>
                  <a:cubicBezTo>
                    <a:pt x="14" y="181"/>
                    <a:pt x="14" y="181"/>
                    <a:pt x="14" y="181"/>
                  </a:cubicBezTo>
                  <a:cubicBezTo>
                    <a:pt x="111" y="12"/>
                    <a:pt x="111" y="12"/>
                    <a:pt x="111" y="12"/>
                  </a:cubicBezTo>
                  <a:cubicBezTo>
                    <a:pt x="606" y="12"/>
                    <a:pt x="606" y="12"/>
                    <a:pt x="606" y="12"/>
                  </a:cubicBezTo>
                  <a:cubicBezTo>
                    <a:pt x="606" y="6"/>
                    <a:pt x="606" y="6"/>
                    <a:pt x="606" y="6"/>
                  </a:cubicBezTo>
                  <a:cubicBezTo>
                    <a:pt x="601" y="3"/>
                    <a:pt x="601" y="3"/>
                    <a:pt x="601" y="3"/>
                  </a:cubicBezTo>
                  <a:cubicBezTo>
                    <a:pt x="606" y="6"/>
                    <a:pt x="606" y="6"/>
                    <a:pt x="606" y="6"/>
                  </a:cubicBezTo>
                  <a:cubicBezTo>
                    <a:pt x="606" y="0"/>
                    <a:pt x="606" y="0"/>
                    <a:pt x="606" y="0"/>
                  </a:cubicBezTo>
                  <a:cubicBezTo>
                    <a:pt x="108" y="0"/>
                    <a:pt x="108" y="0"/>
                    <a:pt x="108" y="0"/>
                  </a:cubicBezTo>
                  <a:cubicBezTo>
                    <a:pt x="105" y="0"/>
                    <a:pt x="103" y="1"/>
                    <a:pt x="102" y="3"/>
                  </a:cubicBezTo>
                  <a:cubicBezTo>
                    <a:pt x="1" y="178"/>
                    <a:pt x="1" y="178"/>
                    <a:pt x="1" y="178"/>
                  </a:cubicBezTo>
                  <a:cubicBezTo>
                    <a:pt x="0" y="179"/>
                    <a:pt x="0" y="182"/>
                    <a:pt x="1" y="184"/>
                  </a:cubicBezTo>
                  <a:cubicBezTo>
                    <a:pt x="251" y="615"/>
                    <a:pt x="251" y="615"/>
                    <a:pt x="251" y="615"/>
                  </a:cubicBezTo>
                  <a:cubicBezTo>
                    <a:pt x="252" y="617"/>
                    <a:pt x="254" y="618"/>
                    <a:pt x="256" y="618"/>
                  </a:cubicBezTo>
                  <a:cubicBezTo>
                    <a:pt x="258" y="618"/>
                    <a:pt x="260" y="617"/>
                    <a:pt x="261" y="615"/>
                  </a:cubicBezTo>
                  <a:cubicBezTo>
                    <a:pt x="611" y="9"/>
                    <a:pt x="611" y="9"/>
                    <a:pt x="611" y="9"/>
                  </a:cubicBezTo>
                  <a:cubicBezTo>
                    <a:pt x="612" y="7"/>
                    <a:pt x="612" y="5"/>
                    <a:pt x="611" y="3"/>
                  </a:cubicBezTo>
                  <a:cubicBezTo>
                    <a:pt x="610" y="1"/>
                    <a:pt x="608" y="0"/>
                    <a:pt x="606" y="0"/>
                  </a:cubicBezTo>
                  <a:lnTo>
                    <a:pt x="606"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8" name="Freeform 10"/>
            <p:cNvSpPr/>
            <p:nvPr/>
          </p:nvSpPr>
          <p:spPr bwMode="auto">
            <a:xfrm>
              <a:off x="5295594" y="1713869"/>
              <a:ext cx="1571627" cy="969567"/>
            </a:xfrm>
            <a:custGeom>
              <a:avLst/>
              <a:gdLst>
                <a:gd name="T0" fmla="*/ 1454 w 1454"/>
                <a:gd name="T1" fmla="*/ 0 h 897"/>
                <a:gd name="T2" fmla="*/ 937 w 1454"/>
                <a:gd name="T3" fmla="*/ 897 h 897"/>
                <a:gd name="T4" fmla="*/ 517 w 1454"/>
                <a:gd name="T5" fmla="*/ 897 h 897"/>
                <a:gd name="T6" fmla="*/ 0 w 1454"/>
                <a:gd name="T7" fmla="*/ 0 h 897"/>
                <a:gd name="T8" fmla="*/ 1454 w 1454"/>
                <a:gd name="T9" fmla="*/ 0 h 897"/>
              </a:gdLst>
              <a:ahLst/>
              <a:cxnLst>
                <a:cxn ang="0">
                  <a:pos x="T0" y="T1"/>
                </a:cxn>
                <a:cxn ang="0">
                  <a:pos x="T2" y="T3"/>
                </a:cxn>
                <a:cxn ang="0">
                  <a:pos x="T4" y="T5"/>
                </a:cxn>
                <a:cxn ang="0">
                  <a:pos x="T6" y="T7"/>
                </a:cxn>
                <a:cxn ang="0">
                  <a:pos x="T8" y="T9"/>
                </a:cxn>
              </a:cxnLst>
              <a:rect l="0" t="0" r="r" b="b"/>
              <a:pathLst>
                <a:path w="1454" h="897">
                  <a:moveTo>
                    <a:pt x="1454" y="0"/>
                  </a:moveTo>
                  <a:lnTo>
                    <a:pt x="937" y="897"/>
                  </a:lnTo>
                  <a:lnTo>
                    <a:pt x="517" y="897"/>
                  </a:lnTo>
                  <a:lnTo>
                    <a:pt x="0" y="0"/>
                  </a:lnTo>
                  <a:lnTo>
                    <a:pt x="1454" y="0"/>
                  </a:lnTo>
                  <a:close/>
                </a:path>
              </a:pathLst>
            </a:custGeom>
            <a:solidFill>
              <a:schemeClr val="accent1">
                <a:lumMod val="60000"/>
                <a:lumOff val="40000"/>
              </a:schemeClr>
            </a:solidFill>
            <a:ln>
              <a:noFill/>
            </a:ln>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9" name="Freeform 11"/>
            <p:cNvSpPr/>
            <p:nvPr/>
          </p:nvSpPr>
          <p:spPr bwMode="auto">
            <a:xfrm>
              <a:off x="5280462" y="1700899"/>
              <a:ext cx="1599730" cy="996589"/>
            </a:xfrm>
            <a:custGeom>
              <a:avLst/>
              <a:gdLst>
                <a:gd name="T0" fmla="*/ 707 w 713"/>
                <a:gd name="T1" fmla="*/ 6 h 444"/>
                <a:gd name="T2" fmla="*/ 702 w 713"/>
                <a:gd name="T3" fmla="*/ 3 h 444"/>
                <a:gd name="T4" fmla="*/ 454 w 713"/>
                <a:gd name="T5" fmla="*/ 432 h 444"/>
                <a:gd name="T6" fmla="*/ 259 w 713"/>
                <a:gd name="T7" fmla="*/ 432 h 444"/>
                <a:gd name="T8" fmla="*/ 17 w 713"/>
                <a:gd name="T9" fmla="*/ 12 h 444"/>
                <a:gd name="T10" fmla="*/ 707 w 713"/>
                <a:gd name="T11" fmla="*/ 12 h 444"/>
                <a:gd name="T12" fmla="*/ 707 w 713"/>
                <a:gd name="T13" fmla="*/ 6 h 444"/>
                <a:gd name="T14" fmla="*/ 702 w 713"/>
                <a:gd name="T15" fmla="*/ 3 h 444"/>
                <a:gd name="T16" fmla="*/ 707 w 713"/>
                <a:gd name="T17" fmla="*/ 6 h 444"/>
                <a:gd name="T18" fmla="*/ 707 w 713"/>
                <a:gd name="T19" fmla="*/ 0 h 444"/>
                <a:gd name="T20" fmla="*/ 7 w 713"/>
                <a:gd name="T21" fmla="*/ 0 h 444"/>
                <a:gd name="T22" fmla="*/ 1 w 713"/>
                <a:gd name="T23" fmla="*/ 3 h 444"/>
                <a:gd name="T24" fmla="*/ 1 w 713"/>
                <a:gd name="T25" fmla="*/ 9 h 444"/>
                <a:gd name="T26" fmla="*/ 251 w 713"/>
                <a:gd name="T27" fmla="*/ 441 h 444"/>
                <a:gd name="T28" fmla="*/ 256 w 713"/>
                <a:gd name="T29" fmla="*/ 444 h 444"/>
                <a:gd name="T30" fmla="*/ 458 w 713"/>
                <a:gd name="T31" fmla="*/ 444 h 444"/>
                <a:gd name="T32" fmla="*/ 463 w 713"/>
                <a:gd name="T33" fmla="*/ 441 h 444"/>
                <a:gd name="T34" fmla="*/ 712 w 713"/>
                <a:gd name="T35" fmla="*/ 9 h 444"/>
                <a:gd name="T36" fmla="*/ 712 w 713"/>
                <a:gd name="T37" fmla="*/ 3 h 444"/>
                <a:gd name="T38" fmla="*/ 707 w 713"/>
                <a:gd name="T39" fmla="*/ 0 h 444"/>
                <a:gd name="T40" fmla="*/ 707 w 713"/>
                <a:gd name="T41" fmla="*/ 6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3" h="444">
                  <a:moveTo>
                    <a:pt x="707" y="6"/>
                  </a:moveTo>
                  <a:cubicBezTo>
                    <a:pt x="702" y="3"/>
                    <a:pt x="702" y="3"/>
                    <a:pt x="702" y="3"/>
                  </a:cubicBezTo>
                  <a:cubicBezTo>
                    <a:pt x="454" y="432"/>
                    <a:pt x="454" y="432"/>
                    <a:pt x="454" y="432"/>
                  </a:cubicBezTo>
                  <a:cubicBezTo>
                    <a:pt x="259" y="432"/>
                    <a:pt x="259" y="432"/>
                    <a:pt x="259" y="432"/>
                  </a:cubicBezTo>
                  <a:cubicBezTo>
                    <a:pt x="17" y="12"/>
                    <a:pt x="17" y="12"/>
                    <a:pt x="17" y="12"/>
                  </a:cubicBezTo>
                  <a:cubicBezTo>
                    <a:pt x="707" y="12"/>
                    <a:pt x="707" y="12"/>
                    <a:pt x="707" y="12"/>
                  </a:cubicBezTo>
                  <a:cubicBezTo>
                    <a:pt x="707" y="6"/>
                    <a:pt x="707" y="6"/>
                    <a:pt x="707" y="6"/>
                  </a:cubicBezTo>
                  <a:cubicBezTo>
                    <a:pt x="702" y="3"/>
                    <a:pt x="702" y="3"/>
                    <a:pt x="702" y="3"/>
                  </a:cubicBezTo>
                  <a:cubicBezTo>
                    <a:pt x="707" y="6"/>
                    <a:pt x="707" y="6"/>
                    <a:pt x="707" y="6"/>
                  </a:cubicBezTo>
                  <a:cubicBezTo>
                    <a:pt x="707" y="0"/>
                    <a:pt x="707" y="0"/>
                    <a:pt x="707" y="0"/>
                  </a:cubicBezTo>
                  <a:cubicBezTo>
                    <a:pt x="7" y="0"/>
                    <a:pt x="7" y="0"/>
                    <a:pt x="7" y="0"/>
                  </a:cubicBezTo>
                  <a:cubicBezTo>
                    <a:pt x="4" y="0"/>
                    <a:pt x="2" y="2"/>
                    <a:pt x="1" y="3"/>
                  </a:cubicBezTo>
                  <a:cubicBezTo>
                    <a:pt x="0" y="5"/>
                    <a:pt x="0" y="8"/>
                    <a:pt x="1" y="9"/>
                  </a:cubicBezTo>
                  <a:cubicBezTo>
                    <a:pt x="251" y="441"/>
                    <a:pt x="251" y="441"/>
                    <a:pt x="251" y="441"/>
                  </a:cubicBezTo>
                  <a:cubicBezTo>
                    <a:pt x="252" y="443"/>
                    <a:pt x="254" y="444"/>
                    <a:pt x="256" y="444"/>
                  </a:cubicBezTo>
                  <a:cubicBezTo>
                    <a:pt x="458" y="444"/>
                    <a:pt x="458" y="444"/>
                    <a:pt x="458" y="444"/>
                  </a:cubicBezTo>
                  <a:cubicBezTo>
                    <a:pt x="460" y="444"/>
                    <a:pt x="462" y="443"/>
                    <a:pt x="463" y="441"/>
                  </a:cubicBezTo>
                  <a:cubicBezTo>
                    <a:pt x="712" y="9"/>
                    <a:pt x="712" y="9"/>
                    <a:pt x="712" y="9"/>
                  </a:cubicBezTo>
                  <a:cubicBezTo>
                    <a:pt x="713" y="8"/>
                    <a:pt x="713" y="5"/>
                    <a:pt x="712" y="3"/>
                  </a:cubicBezTo>
                  <a:cubicBezTo>
                    <a:pt x="711" y="2"/>
                    <a:pt x="709" y="0"/>
                    <a:pt x="707" y="0"/>
                  </a:cubicBezTo>
                  <a:lnTo>
                    <a:pt x="707"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0" name="Freeform 12"/>
            <p:cNvSpPr/>
            <p:nvPr/>
          </p:nvSpPr>
          <p:spPr bwMode="auto">
            <a:xfrm>
              <a:off x="4698938" y="1842497"/>
              <a:ext cx="2794123" cy="2448237"/>
            </a:xfrm>
            <a:custGeom>
              <a:avLst/>
              <a:gdLst>
                <a:gd name="T0" fmla="*/ 71 w 2585"/>
                <a:gd name="T1" fmla="*/ 1144 h 2265"/>
                <a:gd name="T2" fmla="*/ 19 w 2585"/>
                <a:gd name="T3" fmla="*/ 1175 h 2265"/>
                <a:gd name="T4" fmla="*/ 652 w 2585"/>
                <a:gd name="T5" fmla="*/ 2240 h 2265"/>
                <a:gd name="T6" fmla="*/ 1935 w 2585"/>
                <a:gd name="T7" fmla="*/ 2265 h 2265"/>
                <a:gd name="T8" fmla="*/ 2585 w 2585"/>
                <a:gd name="T9" fmla="*/ 1142 h 2265"/>
                <a:gd name="T10" fmla="*/ 1935 w 2585"/>
                <a:gd name="T11" fmla="*/ 0 h 2265"/>
                <a:gd name="T12" fmla="*/ 619 w 2585"/>
                <a:gd name="T13" fmla="*/ 0 h 2265"/>
                <a:gd name="T14" fmla="*/ 0 w 2585"/>
                <a:gd name="T15" fmla="*/ 1146 h 2265"/>
                <a:gd name="T16" fmla="*/ 19 w 2585"/>
                <a:gd name="T17" fmla="*/ 1175 h 2265"/>
                <a:gd name="T18" fmla="*/ 71 w 2585"/>
                <a:gd name="T19" fmla="*/ 1144 h 2265"/>
                <a:gd name="T20" fmla="*/ 127 w 2585"/>
                <a:gd name="T21" fmla="*/ 1173 h 2265"/>
                <a:gd name="T22" fmla="*/ 694 w 2585"/>
                <a:gd name="T23" fmla="*/ 124 h 2265"/>
                <a:gd name="T24" fmla="*/ 1863 w 2585"/>
                <a:gd name="T25" fmla="*/ 124 h 2265"/>
                <a:gd name="T26" fmla="*/ 2442 w 2585"/>
                <a:gd name="T27" fmla="*/ 1140 h 2265"/>
                <a:gd name="T28" fmla="*/ 1865 w 2585"/>
                <a:gd name="T29" fmla="*/ 2141 h 2265"/>
                <a:gd name="T30" fmla="*/ 723 w 2585"/>
                <a:gd name="T31" fmla="*/ 2116 h 2265"/>
                <a:gd name="T32" fmla="*/ 125 w 2585"/>
                <a:gd name="T33" fmla="*/ 1113 h 2265"/>
                <a:gd name="T34" fmla="*/ 71 w 2585"/>
                <a:gd name="T35" fmla="*/ 1144 h 2265"/>
                <a:gd name="T36" fmla="*/ 127 w 2585"/>
                <a:gd name="T37" fmla="*/ 1173 h 2265"/>
                <a:gd name="T38" fmla="*/ 71 w 2585"/>
                <a:gd name="T39" fmla="*/ 1144 h 2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85" h="2265">
                  <a:moveTo>
                    <a:pt x="71" y="1144"/>
                  </a:moveTo>
                  <a:lnTo>
                    <a:pt x="19" y="1175"/>
                  </a:lnTo>
                  <a:lnTo>
                    <a:pt x="652" y="2240"/>
                  </a:lnTo>
                  <a:lnTo>
                    <a:pt x="1935" y="2265"/>
                  </a:lnTo>
                  <a:lnTo>
                    <a:pt x="2585" y="1142"/>
                  </a:lnTo>
                  <a:lnTo>
                    <a:pt x="1935" y="0"/>
                  </a:lnTo>
                  <a:lnTo>
                    <a:pt x="619" y="0"/>
                  </a:lnTo>
                  <a:lnTo>
                    <a:pt x="0" y="1146"/>
                  </a:lnTo>
                  <a:lnTo>
                    <a:pt x="19" y="1175"/>
                  </a:lnTo>
                  <a:lnTo>
                    <a:pt x="71" y="1144"/>
                  </a:lnTo>
                  <a:lnTo>
                    <a:pt x="127" y="1173"/>
                  </a:lnTo>
                  <a:lnTo>
                    <a:pt x="694" y="124"/>
                  </a:lnTo>
                  <a:lnTo>
                    <a:pt x="1863" y="124"/>
                  </a:lnTo>
                  <a:lnTo>
                    <a:pt x="2442" y="1140"/>
                  </a:lnTo>
                  <a:lnTo>
                    <a:pt x="1865" y="2141"/>
                  </a:lnTo>
                  <a:lnTo>
                    <a:pt x="723" y="2116"/>
                  </a:lnTo>
                  <a:lnTo>
                    <a:pt x="125" y="1113"/>
                  </a:lnTo>
                  <a:lnTo>
                    <a:pt x="71" y="1144"/>
                  </a:lnTo>
                  <a:lnTo>
                    <a:pt x="127" y="1173"/>
                  </a:lnTo>
                  <a:lnTo>
                    <a:pt x="71" y="114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1" name="Freeform 13"/>
            <p:cNvSpPr/>
            <p:nvPr/>
          </p:nvSpPr>
          <p:spPr bwMode="auto">
            <a:xfrm>
              <a:off x="5006995" y="2107317"/>
              <a:ext cx="2167201" cy="1932647"/>
            </a:xfrm>
            <a:custGeom>
              <a:avLst/>
              <a:gdLst>
                <a:gd name="T0" fmla="*/ 70 w 2005"/>
                <a:gd name="T1" fmla="*/ 899 h 1788"/>
                <a:gd name="T2" fmla="*/ 16 w 2005"/>
                <a:gd name="T3" fmla="*/ 930 h 1788"/>
                <a:gd name="T4" fmla="*/ 494 w 2005"/>
                <a:gd name="T5" fmla="*/ 1756 h 1788"/>
                <a:gd name="T6" fmla="*/ 1509 w 2005"/>
                <a:gd name="T7" fmla="*/ 1788 h 1788"/>
                <a:gd name="T8" fmla="*/ 2005 w 2005"/>
                <a:gd name="T9" fmla="*/ 905 h 1788"/>
                <a:gd name="T10" fmla="*/ 1515 w 2005"/>
                <a:gd name="T11" fmla="*/ 0 h 1788"/>
                <a:gd name="T12" fmla="*/ 471 w 2005"/>
                <a:gd name="T13" fmla="*/ 0 h 1788"/>
                <a:gd name="T14" fmla="*/ 0 w 2005"/>
                <a:gd name="T15" fmla="*/ 901 h 1788"/>
                <a:gd name="T16" fmla="*/ 16 w 2005"/>
                <a:gd name="T17" fmla="*/ 930 h 1788"/>
                <a:gd name="T18" fmla="*/ 70 w 2005"/>
                <a:gd name="T19" fmla="*/ 899 h 1788"/>
                <a:gd name="T20" fmla="*/ 126 w 2005"/>
                <a:gd name="T21" fmla="*/ 928 h 1788"/>
                <a:gd name="T22" fmla="*/ 546 w 2005"/>
                <a:gd name="T23" fmla="*/ 124 h 1788"/>
                <a:gd name="T24" fmla="*/ 1441 w 2005"/>
                <a:gd name="T25" fmla="*/ 124 h 1788"/>
                <a:gd name="T26" fmla="*/ 1864 w 2005"/>
                <a:gd name="T27" fmla="*/ 903 h 1788"/>
                <a:gd name="T28" fmla="*/ 1438 w 2005"/>
                <a:gd name="T29" fmla="*/ 1661 h 1788"/>
                <a:gd name="T30" fmla="*/ 568 w 2005"/>
                <a:gd name="T31" fmla="*/ 1634 h 1788"/>
                <a:gd name="T32" fmla="*/ 124 w 2005"/>
                <a:gd name="T33" fmla="*/ 868 h 1788"/>
                <a:gd name="T34" fmla="*/ 70 w 2005"/>
                <a:gd name="T35" fmla="*/ 899 h 1788"/>
                <a:gd name="T36" fmla="*/ 126 w 2005"/>
                <a:gd name="T37" fmla="*/ 928 h 1788"/>
                <a:gd name="T38" fmla="*/ 70 w 2005"/>
                <a:gd name="T39" fmla="*/ 899 h 1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5" h="1788">
                  <a:moveTo>
                    <a:pt x="70" y="899"/>
                  </a:moveTo>
                  <a:lnTo>
                    <a:pt x="16" y="930"/>
                  </a:lnTo>
                  <a:lnTo>
                    <a:pt x="494" y="1756"/>
                  </a:lnTo>
                  <a:lnTo>
                    <a:pt x="1509" y="1788"/>
                  </a:lnTo>
                  <a:lnTo>
                    <a:pt x="2005" y="905"/>
                  </a:lnTo>
                  <a:lnTo>
                    <a:pt x="1515" y="0"/>
                  </a:lnTo>
                  <a:lnTo>
                    <a:pt x="471" y="0"/>
                  </a:lnTo>
                  <a:lnTo>
                    <a:pt x="0" y="901"/>
                  </a:lnTo>
                  <a:lnTo>
                    <a:pt x="16" y="930"/>
                  </a:lnTo>
                  <a:lnTo>
                    <a:pt x="70" y="899"/>
                  </a:lnTo>
                  <a:lnTo>
                    <a:pt x="126" y="928"/>
                  </a:lnTo>
                  <a:lnTo>
                    <a:pt x="546" y="124"/>
                  </a:lnTo>
                  <a:lnTo>
                    <a:pt x="1441" y="124"/>
                  </a:lnTo>
                  <a:lnTo>
                    <a:pt x="1864" y="903"/>
                  </a:lnTo>
                  <a:lnTo>
                    <a:pt x="1438" y="1661"/>
                  </a:lnTo>
                  <a:lnTo>
                    <a:pt x="568" y="1634"/>
                  </a:lnTo>
                  <a:lnTo>
                    <a:pt x="124" y="868"/>
                  </a:lnTo>
                  <a:lnTo>
                    <a:pt x="70" y="899"/>
                  </a:lnTo>
                  <a:lnTo>
                    <a:pt x="126" y="928"/>
                  </a:lnTo>
                  <a:lnTo>
                    <a:pt x="70" y="89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2" name="Freeform 14"/>
            <p:cNvSpPr/>
            <p:nvPr/>
          </p:nvSpPr>
          <p:spPr bwMode="auto">
            <a:xfrm>
              <a:off x="5303161" y="2376461"/>
              <a:ext cx="1568384" cy="1388956"/>
            </a:xfrm>
            <a:custGeom>
              <a:avLst/>
              <a:gdLst>
                <a:gd name="T0" fmla="*/ 70 w 1451"/>
                <a:gd name="T1" fmla="*/ 654 h 1285"/>
                <a:gd name="T2" fmla="*/ 16 w 1451"/>
                <a:gd name="T3" fmla="*/ 685 h 1285"/>
                <a:gd name="T4" fmla="*/ 363 w 1451"/>
                <a:gd name="T5" fmla="*/ 1281 h 1285"/>
                <a:gd name="T6" fmla="*/ 1086 w 1451"/>
                <a:gd name="T7" fmla="*/ 1285 h 1285"/>
                <a:gd name="T8" fmla="*/ 1451 w 1451"/>
                <a:gd name="T9" fmla="*/ 652 h 1285"/>
                <a:gd name="T10" fmla="*/ 1117 w 1451"/>
                <a:gd name="T11" fmla="*/ 0 h 1285"/>
                <a:gd name="T12" fmla="*/ 336 w 1451"/>
                <a:gd name="T13" fmla="*/ 0 h 1285"/>
                <a:gd name="T14" fmla="*/ 0 w 1451"/>
                <a:gd name="T15" fmla="*/ 656 h 1285"/>
                <a:gd name="T16" fmla="*/ 16 w 1451"/>
                <a:gd name="T17" fmla="*/ 685 h 1285"/>
                <a:gd name="T18" fmla="*/ 70 w 1451"/>
                <a:gd name="T19" fmla="*/ 654 h 1285"/>
                <a:gd name="T20" fmla="*/ 126 w 1451"/>
                <a:gd name="T21" fmla="*/ 683 h 1285"/>
                <a:gd name="T22" fmla="*/ 411 w 1451"/>
                <a:gd name="T23" fmla="*/ 125 h 1285"/>
                <a:gd name="T24" fmla="*/ 1042 w 1451"/>
                <a:gd name="T25" fmla="*/ 125 h 1285"/>
                <a:gd name="T26" fmla="*/ 1310 w 1451"/>
                <a:gd name="T27" fmla="*/ 648 h 1285"/>
                <a:gd name="T28" fmla="*/ 1015 w 1451"/>
                <a:gd name="T29" fmla="*/ 1161 h 1285"/>
                <a:gd name="T30" fmla="*/ 434 w 1451"/>
                <a:gd name="T31" fmla="*/ 1157 h 1285"/>
                <a:gd name="T32" fmla="*/ 124 w 1451"/>
                <a:gd name="T33" fmla="*/ 623 h 1285"/>
                <a:gd name="T34" fmla="*/ 70 w 1451"/>
                <a:gd name="T35" fmla="*/ 654 h 1285"/>
                <a:gd name="T36" fmla="*/ 126 w 1451"/>
                <a:gd name="T37" fmla="*/ 683 h 1285"/>
                <a:gd name="T38" fmla="*/ 70 w 1451"/>
                <a:gd name="T39" fmla="*/ 654 h 1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51" h="1285">
                  <a:moveTo>
                    <a:pt x="70" y="654"/>
                  </a:moveTo>
                  <a:lnTo>
                    <a:pt x="16" y="685"/>
                  </a:lnTo>
                  <a:lnTo>
                    <a:pt x="363" y="1281"/>
                  </a:lnTo>
                  <a:lnTo>
                    <a:pt x="1086" y="1285"/>
                  </a:lnTo>
                  <a:lnTo>
                    <a:pt x="1451" y="652"/>
                  </a:lnTo>
                  <a:lnTo>
                    <a:pt x="1117" y="0"/>
                  </a:lnTo>
                  <a:lnTo>
                    <a:pt x="336" y="0"/>
                  </a:lnTo>
                  <a:lnTo>
                    <a:pt x="0" y="656"/>
                  </a:lnTo>
                  <a:lnTo>
                    <a:pt x="16" y="685"/>
                  </a:lnTo>
                  <a:lnTo>
                    <a:pt x="70" y="654"/>
                  </a:lnTo>
                  <a:lnTo>
                    <a:pt x="126" y="683"/>
                  </a:lnTo>
                  <a:lnTo>
                    <a:pt x="411" y="125"/>
                  </a:lnTo>
                  <a:lnTo>
                    <a:pt x="1042" y="125"/>
                  </a:lnTo>
                  <a:lnTo>
                    <a:pt x="1310" y="648"/>
                  </a:lnTo>
                  <a:lnTo>
                    <a:pt x="1015" y="1161"/>
                  </a:lnTo>
                  <a:lnTo>
                    <a:pt x="434" y="1157"/>
                  </a:lnTo>
                  <a:lnTo>
                    <a:pt x="124" y="623"/>
                  </a:lnTo>
                  <a:lnTo>
                    <a:pt x="70" y="654"/>
                  </a:lnTo>
                  <a:lnTo>
                    <a:pt x="126" y="683"/>
                  </a:lnTo>
                  <a:lnTo>
                    <a:pt x="70" y="65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3" name="Freeform 15"/>
            <p:cNvSpPr/>
            <p:nvPr/>
          </p:nvSpPr>
          <p:spPr bwMode="auto">
            <a:xfrm>
              <a:off x="5295594" y="3469249"/>
              <a:ext cx="1571627" cy="967405"/>
            </a:xfrm>
            <a:custGeom>
              <a:avLst/>
              <a:gdLst>
                <a:gd name="T0" fmla="*/ 937 w 1454"/>
                <a:gd name="T1" fmla="*/ 0 h 895"/>
                <a:gd name="T2" fmla="*/ 1454 w 1454"/>
                <a:gd name="T3" fmla="*/ 895 h 895"/>
                <a:gd name="T4" fmla="*/ 0 w 1454"/>
                <a:gd name="T5" fmla="*/ 895 h 895"/>
                <a:gd name="T6" fmla="*/ 517 w 1454"/>
                <a:gd name="T7" fmla="*/ 0 h 895"/>
                <a:gd name="T8" fmla="*/ 937 w 1454"/>
                <a:gd name="T9" fmla="*/ 0 h 895"/>
              </a:gdLst>
              <a:ahLst/>
              <a:cxnLst>
                <a:cxn ang="0">
                  <a:pos x="T0" y="T1"/>
                </a:cxn>
                <a:cxn ang="0">
                  <a:pos x="T2" y="T3"/>
                </a:cxn>
                <a:cxn ang="0">
                  <a:pos x="T4" y="T5"/>
                </a:cxn>
                <a:cxn ang="0">
                  <a:pos x="T6" y="T7"/>
                </a:cxn>
                <a:cxn ang="0">
                  <a:pos x="T8" y="T9"/>
                </a:cxn>
              </a:cxnLst>
              <a:rect l="0" t="0" r="r" b="b"/>
              <a:pathLst>
                <a:path w="1454" h="895">
                  <a:moveTo>
                    <a:pt x="937" y="0"/>
                  </a:moveTo>
                  <a:lnTo>
                    <a:pt x="1454" y="895"/>
                  </a:lnTo>
                  <a:lnTo>
                    <a:pt x="0" y="895"/>
                  </a:lnTo>
                  <a:lnTo>
                    <a:pt x="517" y="0"/>
                  </a:lnTo>
                  <a:lnTo>
                    <a:pt x="937" y="0"/>
                  </a:lnTo>
                  <a:close/>
                </a:path>
              </a:pathLst>
            </a:custGeom>
            <a:solidFill>
              <a:schemeClr val="accent3"/>
            </a:solidFill>
            <a:ln>
              <a:noFill/>
            </a:ln>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4" name="Freeform 16"/>
            <p:cNvSpPr/>
            <p:nvPr/>
          </p:nvSpPr>
          <p:spPr bwMode="auto">
            <a:xfrm>
              <a:off x="5271815" y="3456279"/>
              <a:ext cx="1618105" cy="994427"/>
            </a:xfrm>
            <a:custGeom>
              <a:avLst/>
              <a:gdLst>
                <a:gd name="T0" fmla="*/ 959 w 1497"/>
                <a:gd name="T1" fmla="*/ 12 h 920"/>
                <a:gd name="T2" fmla="*/ 946 w 1497"/>
                <a:gd name="T3" fmla="*/ 18 h 920"/>
                <a:gd name="T4" fmla="*/ 1453 w 1497"/>
                <a:gd name="T5" fmla="*/ 895 h 920"/>
                <a:gd name="T6" fmla="*/ 43 w 1497"/>
                <a:gd name="T7" fmla="*/ 895 h 920"/>
                <a:gd name="T8" fmla="*/ 546 w 1497"/>
                <a:gd name="T9" fmla="*/ 25 h 920"/>
                <a:gd name="T10" fmla="*/ 959 w 1497"/>
                <a:gd name="T11" fmla="*/ 25 h 920"/>
                <a:gd name="T12" fmla="*/ 959 w 1497"/>
                <a:gd name="T13" fmla="*/ 12 h 920"/>
                <a:gd name="T14" fmla="*/ 946 w 1497"/>
                <a:gd name="T15" fmla="*/ 18 h 920"/>
                <a:gd name="T16" fmla="*/ 959 w 1497"/>
                <a:gd name="T17" fmla="*/ 12 h 920"/>
                <a:gd name="T18" fmla="*/ 959 w 1497"/>
                <a:gd name="T19" fmla="*/ 0 h 920"/>
                <a:gd name="T20" fmla="*/ 531 w 1497"/>
                <a:gd name="T21" fmla="*/ 0 h 920"/>
                <a:gd name="T22" fmla="*/ 0 w 1497"/>
                <a:gd name="T23" fmla="*/ 920 h 920"/>
                <a:gd name="T24" fmla="*/ 1497 w 1497"/>
                <a:gd name="T25" fmla="*/ 920 h 920"/>
                <a:gd name="T26" fmla="*/ 965 w 1497"/>
                <a:gd name="T27" fmla="*/ 0 h 920"/>
                <a:gd name="T28" fmla="*/ 959 w 1497"/>
                <a:gd name="T29" fmla="*/ 0 h 920"/>
                <a:gd name="T30" fmla="*/ 959 w 1497"/>
                <a:gd name="T31" fmla="*/ 12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97" h="920">
                  <a:moveTo>
                    <a:pt x="959" y="12"/>
                  </a:moveTo>
                  <a:lnTo>
                    <a:pt x="946" y="18"/>
                  </a:lnTo>
                  <a:lnTo>
                    <a:pt x="1453" y="895"/>
                  </a:lnTo>
                  <a:lnTo>
                    <a:pt x="43" y="895"/>
                  </a:lnTo>
                  <a:lnTo>
                    <a:pt x="546" y="25"/>
                  </a:lnTo>
                  <a:lnTo>
                    <a:pt x="959" y="25"/>
                  </a:lnTo>
                  <a:lnTo>
                    <a:pt x="959" y="12"/>
                  </a:lnTo>
                  <a:lnTo>
                    <a:pt x="946" y="18"/>
                  </a:lnTo>
                  <a:lnTo>
                    <a:pt x="959" y="12"/>
                  </a:lnTo>
                  <a:lnTo>
                    <a:pt x="959" y="0"/>
                  </a:lnTo>
                  <a:lnTo>
                    <a:pt x="531" y="0"/>
                  </a:lnTo>
                  <a:lnTo>
                    <a:pt x="0" y="920"/>
                  </a:lnTo>
                  <a:lnTo>
                    <a:pt x="1497" y="920"/>
                  </a:lnTo>
                  <a:lnTo>
                    <a:pt x="965" y="0"/>
                  </a:lnTo>
                  <a:lnTo>
                    <a:pt x="959" y="0"/>
                  </a:lnTo>
                  <a:lnTo>
                    <a:pt x="959" y="1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5" name="Freeform 17"/>
            <p:cNvSpPr/>
            <p:nvPr/>
          </p:nvSpPr>
          <p:spPr bwMode="auto">
            <a:xfrm>
              <a:off x="6308397" y="1713869"/>
              <a:ext cx="1344638" cy="1363014"/>
            </a:xfrm>
            <a:custGeom>
              <a:avLst/>
              <a:gdLst>
                <a:gd name="T0" fmla="*/ 517 w 1244"/>
                <a:gd name="T1" fmla="*/ 0 h 1261"/>
                <a:gd name="T2" fmla="*/ 1244 w 1244"/>
                <a:gd name="T3" fmla="*/ 1261 h 1261"/>
                <a:gd name="T4" fmla="*/ 210 w 1244"/>
                <a:gd name="T5" fmla="*/ 1261 h 1261"/>
                <a:gd name="T6" fmla="*/ 0 w 1244"/>
                <a:gd name="T7" fmla="*/ 897 h 1261"/>
                <a:gd name="T8" fmla="*/ 517 w 1244"/>
                <a:gd name="T9" fmla="*/ 0 h 1261"/>
              </a:gdLst>
              <a:ahLst/>
              <a:cxnLst>
                <a:cxn ang="0">
                  <a:pos x="T0" y="T1"/>
                </a:cxn>
                <a:cxn ang="0">
                  <a:pos x="T2" y="T3"/>
                </a:cxn>
                <a:cxn ang="0">
                  <a:pos x="T4" y="T5"/>
                </a:cxn>
                <a:cxn ang="0">
                  <a:pos x="T6" y="T7"/>
                </a:cxn>
                <a:cxn ang="0">
                  <a:pos x="T8" y="T9"/>
                </a:cxn>
              </a:cxnLst>
              <a:rect l="0" t="0" r="r" b="b"/>
              <a:pathLst>
                <a:path w="1244" h="1261">
                  <a:moveTo>
                    <a:pt x="517" y="0"/>
                  </a:moveTo>
                  <a:lnTo>
                    <a:pt x="1244" y="1261"/>
                  </a:lnTo>
                  <a:lnTo>
                    <a:pt x="210" y="1261"/>
                  </a:lnTo>
                  <a:lnTo>
                    <a:pt x="0" y="897"/>
                  </a:lnTo>
                  <a:lnTo>
                    <a:pt x="517" y="0"/>
                  </a:lnTo>
                  <a:close/>
                </a:path>
              </a:pathLst>
            </a:custGeom>
            <a:solidFill>
              <a:schemeClr val="accent2"/>
            </a:solidFill>
            <a:ln>
              <a:noFill/>
            </a:ln>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Freeform 18"/>
            <p:cNvSpPr/>
            <p:nvPr/>
          </p:nvSpPr>
          <p:spPr bwMode="auto">
            <a:xfrm>
              <a:off x="6292183" y="1700899"/>
              <a:ext cx="1373822" cy="1388956"/>
            </a:xfrm>
            <a:custGeom>
              <a:avLst/>
              <a:gdLst>
                <a:gd name="T0" fmla="*/ 256 w 612"/>
                <a:gd name="T1" fmla="*/ 6 h 619"/>
                <a:gd name="T2" fmla="*/ 251 w 612"/>
                <a:gd name="T3" fmla="*/ 9 h 619"/>
                <a:gd name="T4" fmla="*/ 595 w 612"/>
                <a:gd name="T5" fmla="*/ 607 h 619"/>
                <a:gd name="T6" fmla="*/ 111 w 612"/>
                <a:gd name="T7" fmla="*/ 607 h 619"/>
                <a:gd name="T8" fmla="*/ 14 w 612"/>
                <a:gd name="T9" fmla="*/ 438 h 619"/>
                <a:gd name="T10" fmla="*/ 261 w 612"/>
                <a:gd name="T11" fmla="*/ 9 h 619"/>
                <a:gd name="T12" fmla="*/ 256 w 612"/>
                <a:gd name="T13" fmla="*/ 6 h 619"/>
                <a:gd name="T14" fmla="*/ 251 w 612"/>
                <a:gd name="T15" fmla="*/ 9 h 619"/>
                <a:gd name="T16" fmla="*/ 256 w 612"/>
                <a:gd name="T17" fmla="*/ 6 h 619"/>
                <a:gd name="T18" fmla="*/ 251 w 612"/>
                <a:gd name="T19" fmla="*/ 3 h 619"/>
                <a:gd name="T20" fmla="*/ 1 w 612"/>
                <a:gd name="T21" fmla="*/ 435 h 619"/>
                <a:gd name="T22" fmla="*/ 1 w 612"/>
                <a:gd name="T23" fmla="*/ 441 h 619"/>
                <a:gd name="T24" fmla="*/ 102 w 612"/>
                <a:gd name="T25" fmla="*/ 616 h 619"/>
                <a:gd name="T26" fmla="*/ 108 w 612"/>
                <a:gd name="T27" fmla="*/ 619 h 619"/>
                <a:gd name="T28" fmla="*/ 606 w 612"/>
                <a:gd name="T29" fmla="*/ 619 h 619"/>
                <a:gd name="T30" fmla="*/ 611 w 612"/>
                <a:gd name="T31" fmla="*/ 616 h 619"/>
                <a:gd name="T32" fmla="*/ 611 w 612"/>
                <a:gd name="T33" fmla="*/ 610 h 619"/>
                <a:gd name="T34" fmla="*/ 261 w 612"/>
                <a:gd name="T35" fmla="*/ 3 h 619"/>
                <a:gd name="T36" fmla="*/ 256 w 612"/>
                <a:gd name="T37" fmla="*/ 0 h 619"/>
                <a:gd name="T38" fmla="*/ 251 w 612"/>
                <a:gd name="T39" fmla="*/ 3 h 619"/>
                <a:gd name="T40" fmla="*/ 256 w 612"/>
                <a:gd name="T41" fmla="*/ 6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12" h="619">
                  <a:moveTo>
                    <a:pt x="256" y="6"/>
                  </a:moveTo>
                  <a:cubicBezTo>
                    <a:pt x="251" y="9"/>
                    <a:pt x="251" y="9"/>
                    <a:pt x="251" y="9"/>
                  </a:cubicBezTo>
                  <a:cubicBezTo>
                    <a:pt x="595" y="607"/>
                    <a:pt x="595" y="607"/>
                    <a:pt x="595" y="607"/>
                  </a:cubicBezTo>
                  <a:cubicBezTo>
                    <a:pt x="111" y="607"/>
                    <a:pt x="111" y="607"/>
                    <a:pt x="111" y="607"/>
                  </a:cubicBezTo>
                  <a:cubicBezTo>
                    <a:pt x="14" y="438"/>
                    <a:pt x="14" y="438"/>
                    <a:pt x="14" y="438"/>
                  </a:cubicBezTo>
                  <a:cubicBezTo>
                    <a:pt x="261" y="9"/>
                    <a:pt x="261" y="9"/>
                    <a:pt x="261" y="9"/>
                  </a:cubicBezTo>
                  <a:cubicBezTo>
                    <a:pt x="256" y="6"/>
                    <a:pt x="256" y="6"/>
                    <a:pt x="256" y="6"/>
                  </a:cubicBezTo>
                  <a:cubicBezTo>
                    <a:pt x="251" y="9"/>
                    <a:pt x="251" y="9"/>
                    <a:pt x="251" y="9"/>
                  </a:cubicBezTo>
                  <a:cubicBezTo>
                    <a:pt x="256" y="6"/>
                    <a:pt x="256" y="6"/>
                    <a:pt x="256" y="6"/>
                  </a:cubicBezTo>
                  <a:cubicBezTo>
                    <a:pt x="251" y="3"/>
                    <a:pt x="251" y="3"/>
                    <a:pt x="251" y="3"/>
                  </a:cubicBezTo>
                  <a:cubicBezTo>
                    <a:pt x="1" y="435"/>
                    <a:pt x="1" y="435"/>
                    <a:pt x="1" y="435"/>
                  </a:cubicBezTo>
                  <a:cubicBezTo>
                    <a:pt x="0" y="437"/>
                    <a:pt x="0" y="439"/>
                    <a:pt x="1" y="441"/>
                  </a:cubicBezTo>
                  <a:cubicBezTo>
                    <a:pt x="102" y="616"/>
                    <a:pt x="102" y="616"/>
                    <a:pt x="102" y="616"/>
                  </a:cubicBezTo>
                  <a:cubicBezTo>
                    <a:pt x="103" y="618"/>
                    <a:pt x="105" y="619"/>
                    <a:pt x="108" y="619"/>
                  </a:cubicBezTo>
                  <a:cubicBezTo>
                    <a:pt x="606" y="619"/>
                    <a:pt x="606" y="619"/>
                    <a:pt x="606" y="619"/>
                  </a:cubicBezTo>
                  <a:cubicBezTo>
                    <a:pt x="608" y="619"/>
                    <a:pt x="610" y="618"/>
                    <a:pt x="611" y="616"/>
                  </a:cubicBezTo>
                  <a:cubicBezTo>
                    <a:pt x="612" y="614"/>
                    <a:pt x="612" y="612"/>
                    <a:pt x="611" y="610"/>
                  </a:cubicBezTo>
                  <a:cubicBezTo>
                    <a:pt x="261" y="3"/>
                    <a:pt x="261" y="3"/>
                    <a:pt x="261" y="3"/>
                  </a:cubicBezTo>
                  <a:cubicBezTo>
                    <a:pt x="260" y="2"/>
                    <a:pt x="258" y="0"/>
                    <a:pt x="256" y="0"/>
                  </a:cubicBezTo>
                  <a:cubicBezTo>
                    <a:pt x="254" y="0"/>
                    <a:pt x="252" y="2"/>
                    <a:pt x="251" y="3"/>
                  </a:cubicBezTo>
                  <a:lnTo>
                    <a:pt x="256"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7" name="Freeform 19"/>
            <p:cNvSpPr/>
            <p:nvPr/>
          </p:nvSpPr>
          <p:spPr bwMode="auto">
            <a:xfrm>
              <a:off x="4510862" y="1713869"/>
              <a:ext cx="1343557" cy="1363014"/>
            </a:xfrm>
            <a:custGeom>
              <a:avLst/>
              <a:gdLst>
                <a:gd name="T0" fmla="*/ 0 w 1243"/>
                <a:gd name="T1" fmla="*/ 1261 h 1261"/>
                <a:gd name="T2" fmla="*/ 0 w 1243"/>
                <a:gd name="T3" fmla="*/ 1261 h 1261"/>
                <a:gd name="T4" fmla="*/ 0 w 1243"/>
                <a:gd name="T5" fmla="*/ 1261 h 1261"/>
                <a:gd name="T6" fmla="*/ 726 w 1243"/>
                <a:gd name="T7" fmla="*/ 0 h 1261"/>
                <a:gd name="T8" fmla="*/ 1243 w 1243"/>
                <a:gd name="T9" fmla="*/ 897 h 1261"/>
                <a:gd name="T10" fmla="*/ 1034 w 1243"/>
                <a:gd name="T11" fmla="*/ 1261 h 1261"/>
                <a:gd name="T12" fmla="*/ 0 w 1243"/>
                <a:gd name="T13" fmla="*/ 1261 h 1261"/>
              </a:gdLst>
              <a:ahLst/>
              <a:cxnLst>
                <a:cxn ang="0">
                  <a:pos x="T0" y="T1"/>
                </a:cxn>
                <a:cxn ang="0">
                  <a:pos x="T2" y="T3"/>
                </a:cxn>
                <a:cxn ang="0">
                  <a:pos x="T4" y="T5"/>
                </a:cxn>
                <a:cxn ang="0">
                  <a:pos x="T6" y="T7"/>
                </a:cxn>
                <a:cxn ang="0">
                  <a:pos x="T8" y="T9"/>
                </a:cxn>
                <a:cxn ang="0">
                  <a:pos x="T10" y="T11"/>
                </a:cxn>
                <a:cxn ang="0">
                  <a:pos x="T12" y="T13"/>
                </a:cxn>
              </a:cxnLst>
              <a:rect l="0" t="0" r="r" b="b"/>
              <a:pathLst>
                <a:path w="1243" h="1261">
                  <a:moveTo>
                    <a:pt x="0" y="1261"/>
                  </a:moveTo>
                  <a:lnTo>
                    <a:pt x="0" y="1261"/>
                  </a:lnTo>
                  <a:lnTo>
                    <a:pt x="0" y="1261"/>
                  </a:lnTo>
                  <a:lnTo>
                    <a:pt x="726" y="0"/>
                  </a:lnTo>
                  <a:lnTo>
                    <a:pt x="1243" y="897"/>
                  </a:lnTo>
                  <a:lnTo>
                    <a:pt x="1034" y="1261"/>
                  </a:lnTo>
                  <a:lnTo>
                    <a:pt x="0" y="1261"/>
                  </a:lnTo>
                  <a:close/>
                </a:path>
              </a:pathLst>
            </a:custGeom>
            <a:solidFill>
              <a:schemeClr val="accent1"/>
            </a:solidFill>
            <a:ln>
              <a:noFill/>
            </a:ln>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8" name="Freeform 20"/>
            <p:cNvSpPr/>
            <p:nvPr/>
          </p:nvSpPr>
          <p:spPr bwMode="auto">
            <a:xfrm>
              <a:off x="4494649" y="1700898"/>
              <a:ext cx="1373822" cy="1411654"/>
            </a:xfrm>
            <a:custGeom>
              <a:avLst/>
              <a:gdLst>
                <a:gd name="T0" fmla="*/ 7 w 612"/>
                <a:gd name="T1" fmla="*/ 613 h 619"/>
                <a:gd name="T2" fmla="*/ 4 w 612"/>
                <a:gd name="T3" fmla="*/ 608 h 619"/>
                <a:gd name="T4" fmla="*/ 3 w 612"/>
                <a:gd name="T5" fmla="*/ 608 h 619"/>
                <a:gd name="T6" fmla="*/ 7 w 612"/>
                <a:gd name="T7" fmla="*/ 613 h 619"/>
                <a:gd name="T8" fmla="*/ 12 w 612"/>
                <a:gd name="T9" fmla="*/ 610 h 619"/>
                <a:gd name="T10" fmla="*/ 12 w 612"/>
                <a:gd name="T11" fmla="*/ 610 h 619"/>
                <a:gd name="T12" fmla="*/ 7 w 612"/>
                <a:gd name="T13" fmla="*/ 613 h 619"/>
                <a:gd name="T14" fmla="*/ 12 w 612"/>
                <a:gd name="T15" fmla="*/ 616 h 619"/>
                <a:gd name="T16" fmla="*/ 357 w 612"/>
                <a:gd name="T17" fmla="*/ 18 h 619"/>
                <a:gd name="T18" fmla="*/ 599 w 612"/>
                <a:gd name="T19" fmla="*/ 438 h 619"/>
                <a:gd name="T20" fmla="*/ 501 w 612"/>
                <a:gd name="T21" fmla="*/ 607 h 619"/>
                <a:gd name="T22" fmla="*/ 7 w 612"/>
                <a:gd name="T23" fmla="*/ 607 h 619"/>
                <a:gd name="T24" fmla="*/ 4 w 612"/>
                <a:gd name="T25" fmla="*/ 608 h 619"/>
                <a:gd name="T26" fmla="*/ 7 w 612"/>
                <a:gd name="T27" fmla="*/ 613 h 619"/>
                <a:gd name="T28" fmla="*/ 7 w 612"/>
                <a:gd name="T29" fmla="*/ 619 h 619"/>
                <a:gd name="T30" fmla="*/ 505 w 612"/>
                <a:gd name="T31" fmla="*/ 619 h 619"/>
                <a:gd name="T32" fmla="*/ 510 w 612"/>
                <a:gd name="T33" fmla="*/ 616 h 619"/>
                <a:gd name="T34" fmla="*/ 611 w 612"/>
                <a:gd name="T35" fmla="*/ 441 h 619"/>
                <a:gd name="T36" fmla="*/ 611 w 612"/>
                <a:gd name="T37" fmla="*/ 435 h 619"/>
                <a:gd name="T38" fmla="*/ 362 w 612"/>
                <a:gd name="T39" fmla="*/ 3 h 619"/>
                <a:gd name="T40" fmla="*/ 357 w 612"/>
                <a:gd name="T41" fmla="*/ 0 h 619"/>
                <a:gd name="T42" fmla="*/ 351 w 612"/>
                <a:gd name="T43" fmla="*/ 3 h 619"/>
                <a:gd name="T44" fmla="*/ 1 w 612"/>
                <a:gd name="T45" fmla="*/ 610 h 619"/>
                <a:gd name="T46" fmla="*/ 1 w 612"/>
                <a:gd name="T47" fmla="*/ 616 h 619"/>
                <a:gd name="T48" fmla="*/ 2 w 612"/>
                <a:gd name="T49" fmla="*/ 616 h 619"/>
                <a:gd name="T50" fmla="*/ 5 w 612"/>
                <a:gd name="T51" fmla="*/ 619 h 619"/>
                <a:gd name="T52" fmla="*/ 10 w 612"/>
                <a:gd name="T53" fmla="*/ 618 h 619"/>
                <a:gd name="T54" fmla="*/ 10 w 612"/>
                <a:gd name="T55" fmla="*/ 618 h 619"/>
                <a:gd name="T56" fmla="*/ 7 w 612"/>
                <a:gd name="T57" fmla="*/ 613 h 619"/>
                <a:gd name="T58" fmla="*/ 7 w 612"/>
                <a:gd name="T59" fmla="*/ 619 h 619"/>
                <a:gd name="T60" fmla="*/ 7 w 612"/>
                <a:gd name="T61" fmla="*/ 613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2" h="619">
                  <a:moveTo>
                    <a:pt x="7" y="613"/>
                  </a:moveTo>
                  <a:cubicBezTo>
                    <a:pt x="4" y="608"/>
                    <a:pt x="4" y="608"/>
                    <a:pt x="4" y="608"/>
                  </a:cubicBezTo>
                  <a:cubicBezTo>
                    <a:pt x="3" y="608"/>
                    <a:pt x="3" y="608"/>
                    <a:pt x="3" y="608"/>
                  </a:cubicBezTo>
                  <a:cubicBezTo>
                    <a:pt x="7" y="613"/>
                    <a:pt x="7" y="613"/>
                    <a:pt x="7" y="613"/>
                  </a:cubicBezTo>
                  <a:cubicBezTo>
                    <a:pt x="12" y="610"/>
                    <a:pt x="12" y="610"/>
                    <a:pt x="12" y="610"/>
                  </a:cubicBezTo>
                  <a:cubicBezTo>
                    <a:pt x="12" y="610"/>
                    <a:pt x="12" y="610"/>
                    <a:pt x="12" y="610"/>
                  </a:cubicBezTo>
                  <a:cubicBezTo>
                    <a:pt x="7" y="613"/>
                    <a:pt x="7" y="613"/>
                    <a:pt x="7" y="613"/>
                  </a:cubicBezTo>
                  <a:cubicBezTo>
                    <a:pt x="12" y="616"/>
                    <a:pt x="12" y="616"/>
                    <a:pt x="12" y="616"/>
                  </a:cubicBezTo>
                  <a:cubicBezTo>
                    <a:pt x="357" y="18"/>
                    <a:pt x="357" y="18"/>
                    <a:pt x="357" y="18"/>
                  </a:cubicBezTo>
                  <a:cubicBezTo>
                    <a:pt x="599" y="438"/>
                    <a:pt x="599" y="438"/>
                    <a:pt x="599" y="438"/>
                  </a:cubicBezTo>
                  <a:cubicBezTo>
                    <a:pt x="501" y="607"/>
                    <a:pt x="501" y="607"/>
                    <a:pt x="501" y="607"/>
                  </a:cubicBezTo>
                  <a:cubicBezTo>
                    <a:pt x="7" y="607"/>
                    <a:pt x="7" y="607"/>
                    <a:pt x="7" y="607"/>
                  </a:cubicBezTo>
                  <a:cubicBezTo>
                    <a:pt x="6" y="607"/>
                    <a:pt x="5" y="607"/>
                    <a:pt x="4" y="608"/>
                  </a:cubicBezTo>
                  <a:cubicBezTo>
                    <a:pt x="7" y="613"/>
                    <a:pt x="7" y="613"/>
                    <a:pt x="7" y="613"/>
                  </a:cubicBezTo>
                  <a:cubicBezTo>
                    <a:pt x="7" y="619"/>
                    <a:pt x="7" y="619"/>
                    <a:pt x="7" y="619"/>
                  </a:cubicBezTo>
                  <a:cubicBezTo>
                    <a:pt x="505" y="619"/>
                    <a:pt x="505" y="619"/>
                    <a:pt x="505" y="619"/>
                  </a:cubicBezTo>
                  <a:cubicBezTo>
                    <a:pt x="507" y="619"/>
                    <a:pt x="509" y="618"/>
                    <a:pt x="510" y="616"/>
                  </a:cubicBezTo>
                  <a:cubicBezTo>
                    <a:pt x="611" y="441"/>
                    <a:pt x="611" y="441"/>
                    <a:pt x="611" y="441"/>
                  </a:cubicBezTo>
                  <a:cubicBezTo>
                    <a:pt x="612" y="439"/>
                    <a:pt x="612" y="437"/>
                    <a:pt x="611" y="435"/>
                  </a:cubicBezTo>
                  <a:cubicBezTo>
                    <a:pt x="362" y="3"/>
                    <a:pt x="362" y="3"/>
                    <a:pt x="362" y="3"/>
                  </a:cubicBezTo>
                  <a:cubicBezTo>
                    <a:pt x="361" y="2"/>
                    <a:pt x="359" y="0"/>
                    <a:pt x="357" y="0"/>
                  </a:cubicBezTo>
                  <a:cubicBezTo>
                    <a:pt x="354" y="0"/>
                    <a:pt x="352" y="2"/>
                    <a:pt x="351" y="3"/>
                  </a:cubicBezTo>
                  <a:cubicBezTo>
                    <a:pt x="1" y="610"/>
                    <a:pt x="1" y="610"/>
                    <a:pt x="1" y="610"/>
                  </a:cubicBezTo>
                  <a:cubicBezTo>
                    <a:pt x="0" y="612"/>
                    <a:pt x="0" y="614"/>
                    <a:pt x="1" y="616"/>
                  </a:cubicBezTo>
                  <a:cubicBezTo>
                    <a:pt x="2" y="616"/>
                    <a:pt x="2" y="616"/>
                    <a:pt x="2" y="616"/>
                  </a:cubicBezTo>
                  <a:cubicBezTo>
                    <a:pt x="2" y="618"/>
                    <a:pt x="4" y="619"/>
                    <a:pt x="5" y="619"/>
                  </a:cubicBezTo>
                  <a:cubicBezTo>
                    <a:pt x="7" y="619"/>
                    <a:pt x="9" y="619"/>
                    <a:pt x="10" y="618"/>
                  </a:cubicBezTo>
                  <a:cubicBezTo>
                    <a:pt x="10" y="618"/>
                    <a:pt x="10" y="618"/>
                    <a:pt x="10" y="618"/>
                  </a:cubicBezTo>
                  <a:cubicBezTo>
                    <a:pt x="7" y="613"/>
                    <a:pt x="7" y="613"/>
                    <a:pt x="7" y="613"/>
                  </a:cubicBezTo>
                  <a:cubicBezTo>
                    <a:pt x="7" y="619"/>
                    <a:pt x="7" y="619"/>
                    <a:pt x="7" y="619"/>
                  </a:cubicBezTo>
                  <a:lnTo>
                    <a:pt x="7" y="61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grpSp>
      <p:grpSp>
        <p:nvGrpSpPr>
          <p:cNvPr id="19" name="Group 19"/>
          <p:cNvGrpSpPr/>
          <p:nvPr/>
        </p:nvGrpSpPr>
        <p:grpSpPr>
          <a:xfrm>
            <a:off x="4919654" y="2168593"/>
            <a:ext cx="314717" cy="459971"/>
            <a:chOff x="6258454" y="3849160"/>
            <a:chExt cx="330200" cy="482600"/>
          </a:xfrm>
          <a:solidFill>
            <a:schemeClr val="bg1"/>
          </a:solidFill>
        </p:grpSpPr>
        <p:sp>
          <p:nvSpPr>
            <p:cNvPr id="20" name="Freeform 35"/>
            <p:cNvSpPr>
              <a:spLocks noEditPoints="1"/>
            </p:cNvSpPr>
            <p:nvPr/>
          </p:nvSpPr>
          <p:spPr bwMode="auto">
            <a:xfrm>
              <a:off x="6258454" y="3849160"/>
              <a:ext cx="330200" cy="482600"/>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1" name="Freeform 36"/>
            <p:cNvSpPr/>
            <p:nvPr/>
          </p:nvSpPr>
          <p:spPr bwMode="auto">
            <a:xfrm>
              <a:off x="6333066" y="3925360"/>
              <a:ext cx="96837" cy="96838"/>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思源黑体" panose="020B0500000000000000" pitchFamily="34" charset="-122"/>
                <a:ea typeface="思源黑体" panose="020B0500000000000000" pitchFamily="34" charset="-122"/>
                <a:sym typeface="思源黑体" panose="020B0500000000000000" pitchFamily="34" charset="-122"/>
              </a:endParaRPr>
            </a:p>
          </p:txBody>
        </p:sp>
      </p:grpSp>
      <p:grpSp>
        <p:nvGrpSpPr>
          <p:cNvPr id="22" name="Group 22"/>
          <p:cNvGrpSpPr/>
          <p:nvPr/>
        </p:nvGrpSpPr>
        <p:grpSpPr>
          <a:xfrm>
            <a:off x="6539830" y="2182574"/>
            <a:ext cx="458457" cy="431223"/>
            <a:chOff x="8106304" y="3879322"/>
            <a:chExt cx="481012" cy="452438"/>
          </a:xfrm>
          <a:solidFill>
            <a:schemeClr val="bg1"/>
          </a:solidFill>
        </p:grpSpPr>
        <p:sp>
          <p:nvSpPr>
            <p:cNvPr id="23" name="Freeform 32"/>
            <p:cNvSpPr>
              <a:spLocks noEditPoints="1"/>
            </p:cNvSpPr>
            <p:nvPr/>
          </p:nvSpPr>
          <p:spPr bwMode="auto">
            <a:xfrm>
              <a:off x="8166629" y="3939647"/>
              <a:ext cx="361950" cy="241300"/>
            </a:xfrm>
            <a:custGeom>
              <a:avLst/>
              <a:gdLst>
                <a:gd name="T0" fmla="*/ 92 w 96"/>
                <a:gd name="T1" fmla="*/ 0 h 64"/>
                <a:gd name="T2" fmla="*/ 4 w 96"/>
                <a:gd name="T3" fmla="*/ 0 h 64"/>
                <a:gd name="T4" fmla="*/ 0 w 96"/>
                <a:gd name="T5" fmla="*/ 4 h 64"/>
                <a:gd name="T6" fmla="*/ 0 w 96"/>
                <a:gd name="T7" fmla="*/ 60 h 64"/>
                <a:gd name="T8" fmla="*/ 4 w 96"/>
                <a:gd name="T9" fmla="*/ 64 h 64"/>
                <a:gd name="T10" fmla="*/ 92 w 96"/>
                <a:gd name="T11" fmla="*/ 64 h 64"/>
                <a:gd name="T12" fmla="*/ 96 w 96"/>
                <a:gd name="T13" fmla="*/ 60 h 64"/>
                <a:gd name="T14" fmla="*/ 96 w 96"/>
                <a:gd name="T15" fmla="*/ 4 h 64"/>
                <a:gd name="T16" fmla="*/ 92 w 96"/>
                <a:gd name="T17" fmla="*/ 0 h 64"/>
                <a:gd name="T18" fmla="*/ 92 w 96"/>
                <a:gd name="T19" fmla="*/ 60 h 64"/>
                <a:gd name="T20" fmla="*/ 4 w 96"/>
                <a:gd name="T21" fmla="*/ 60 h 64"/>
                <a:gd name="T22" fmla="*/ 4 w 96"/>
                <a:gd name="T23" fmla="*/ 4 h 64"/>
                <a:gd name="T24" fmla="*/ 92 w 96"/>
                <a:gd name="T25" fmla="*/ 4 h 64"/>
                <a:gd name="T26" fmla="*/ 92 w 96"/>
                <a:gd name="T27" fmla="*/ 6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64">
                  <a:moveTo>
                    <a:pt x="92" y="0"/>
                  </a:moveTo>
                  <a:cubicBezTo>
                    <a:pt x="4" y="0"/>
                    <a:pt x="4" y="0"/>
                    <a:pt x="4" y="0"/>
                  </a:cubicBezTo>
                  <a:cubicBezTo>
                    <a:pt x="2" y="0"/>
                    <a:pt x="0" y="2"/>
                    <a:pt x="0" y="4"/>
                  </a:cubicBezTo>
                  <a:cubicBezTo>
                    <a:pt x="0" y="60"/>
                    <a:pt x="0" y="60"/>
                    <a:pt x="0" y="60"/>
                  </a:cubicBezTo>
                  <a:cubicBezTo>
                    <a:pt x="0" y="62"/>
                    <a:pt x="2" y="64"/>
                    <a:pt x="4" y="64"/>
                  </a:cubicBezTo>
                  <a:cubicBezTo>
                    <a:pt x="92" y="64"/>
                    <a:pt x="92" y="64"/>
                    <a:pt x="92" y="64"/>
                  </a:cubicBezTo>
                  <a:cubicBezTo>
                    <a:pt x="94" y="64"/>
                    <a:pt x="96" y="62"/>
                    <a:pt x="96" y="60"/>
                  </a:cubicBezTo>
                  <a:cubicBezTo>
                    <a:pt x="96" y="4"/>
                    <a:pt x="96" y="4"/>
                    <a:pt x="96" y="4"/>
                  </a:cubicBezTo>
                  <a:cubicBezTo>
                    <a:pt x="96" y="2"/>
                    <a:pt x="94" y="0"/>
                    <a:pt x="92" y="0"/>
                  </a:cubicBezTo>
                  <a:close/>
                  <a:moveTo>
                    <a:pt x="92" y="60"/>
                  </a:moveTo>
                  <a:cubicBezTo>
                    <a:pt x="4" y="60"/>
                    <a:pt x="4" y="60"/>
                    <a:pt x="4" y="60"/>
                  </a:cubicBezTo>
                  <a:cubicBezTo>
                    <a:pt x="4" y="4"/>
                    <a:pt x="4" y="4"/>
                    <a:pt x="4" y="4"/>
                  </a:cubicBezTo>
                  <a:cubicBezTo>
                    <a:pt x="92" y="4"/>
                    <a:pt x="92" y="4"/>
                    <a:pt x="92" y="4"/>
                  </a:cubicBezTo>
                  <a:lnTo>
                    <a:pt x="92" y="60"/>
                  </a:lnTo>
                  <a:close/>
                </a:path>
              </a:pathLst>
            </a:custGeom>
            <a:grpFill/>
            <a:ln>
              <a:noFill/>
            </a:ln>
          </p:spPr>
          <p:txBody>
            <a:bodyPr vert="horz" wrap="square" lIns="91440" tIns="45720" rIns="91440" bIns="45720" numCol="1" anchor="t" anchorCtr="0" compatLnSpc="1"/>
            <a:lstStyle/>
            <a:p>
              <a:endParaRPr lang="id-ID">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4" name="Freeform 33"/>
            <p:cNvSpPr>
              <a:spLocks noEditPoints="1"/>
            </p:cNvSpPr>
            <p:nvPr/>
          </p:nvSpPr>
          <p:spPr bwMode="auto">
            <a:xfrm>
              <a:off x="8106304" y="3879322"/>
              <a:ext cx="481012" cy="452438"/>
            </a:xfrm>
            <a:custGeom>
              <a:avLst/>
              <a:gdLst>
                <a:gd name="T0" fmla="*/ 116 w 128"/>
                <a:gd name="T1" fmla="*/ 0 h 120"/>
                <a:gd name="T2" fmla="*/ 12 w 128"/>
                <a:gd name="T3" fmla="*/ 0 h 120"/>
                <a:gd name="T4" fmla="*/ 0 w 128"/>
                <a:gd name="T5" fmla="*/ 12 h 120"/>
                <a:gd name="T6" fmla="*/ 0 w 128"/>
                <a:gd name="T7" fmla="*/ 92 h 120"/>
                <a:gd name="T8" fmla="*/ 12 w 128"/>
                <a:gd name="T9" fmla="*/ 104 h 120"/>
                <a:gd name="T10" fmla="*/ 52 w 128"/>
                <a:gd name="T11" fmla="*/ 104 h 120"/>
                <a:gd name="T12" fmla="*/ 52 w 128"/>
                <a:gd name="T13" fmla="*/ 109 h 120"/>
                <a:gd name="T14" fmla="*/ 27 w 128"/>
                <a:gd name="T15" fmla="*/ 112 h 120"/>
                <a:gd name="T16" fmla="*/ 24 w 128"/>
                <a:gd name="T17" fmla="*/ 116 h 120"/>
                <a:gd name="T18" fmla="*/ 28 w 128"/>
                <a:gd name="T19" fmla="*/ 120 h 120"/>
                <a:gd name="T20" fmla="*/ 100 w 128"/>
                <a:gd name="T21" fmla="*/ 120 h 120"/>
                <a:gd name="T22" fmla="*/ 104 w 128"/>
                <a:gd name="T23" fmla="*/ 116 h 120"/>
                <a:gd name="T24" fmla="*/ 101 w 128"/>
                <a:gd name="T25" fmla="*/ 112 h 120"/>
                <a:gd name="T26" fmla="*/ 76 w 128"/>
                <a:gd name="T27" fmla="*/ 109 h 120"/>
                <a:gd name="T28" fmla="*/ 76 w 128"/>
                <a:gd name="T29" fmla="*/ 104 h 120"/>
                <a:gd name="T30" fmla="*/ 116 w 128"/>
                <a:gd name="T31" fmla="*/ 104 h 120"/>
                <a:gd name="T32" fmla="*/ 128 w 128"/>
                <a:gd name="T33" fmla="*/ 92 h 120"/>
                <a:gd name="T34" fmla="*/ 128 w 128"/>
                <a:gd name="T35" fmla="*/ 12 h 120"/>
                <a:gd name="T36" fmla="*/ 116 w 128"/>
                <a:gd name="T37" fmla="*/ 0 h 120"/>
                <a:gd name="T38" fmla="*/ 120 w 128"/>
                <a:gd name="T39" fmla="*/ 92 h 120"/>
                <a:gd name="T40" fmla="*/ 116 w 128"/>
                <a:gd name="T41" fmla="*/ 96 h 120"/>
                <a:gd name="T42" fmla="*/ 80 w 128"/>
                <a:gd name="T43" fmla="*/ 96 h 120"/>
                <a:gd name="T44" fmla="*/ 48 w 128"/>
                <a:gd name="T45" fmla="*/ 96 h 120"/>
                <a:gd name="T46" fmla="*/ 12 w 128"/>
                <a:gd name="T47" fmla="*/ 96 h 120"/>
                <a:gd name="T48" fmla="*/ 8 w 128"/>
                <a:gd name="T49" fmla="*/ 92 h 120"/>
                <a:gd name="T50" fmla="*/ 8 w 128"/>
                <a:gd name="T51" fmla="*/ 12 h 120"/>
                <a:gd name="T52" fmla="*/ 12 w 128"/>
                <a:gd name="T53" fmla="*/ 8 h 120"/>
                <a:gd name="T54" fmla="*/ 116 w 128"/>
                <a:gd name="T55" fmla="*/ 8 h 120"/>
                <a:gd name="T56" fmla="*/ 120 w 128"/>
                <a:gd name="T57" fmla="*/ 12 h 120"/>
                <a:gd name="T58" fmla="*/ 120 w 128"/>
                <a:gd name="T59" fmla="*/ 9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20">
                  <a:moveTo>
                    <a:pt x="116" y="0"/>
                  </a:moveTo>
                  <a:cubicBezTo>
                    <a:pt x="12" y="0"/>
                    <a:pt x="12" y="0"/>
                    <a:pt x="12" y="0"/>
                  </a:cubicBezTo>
                  <a:cubicBezTo>
                    <a:pt x="5" y="0"/>
                    <a:pt x="0" y="5"/>
                    <a:pt x="0" y="12"/>
                  </a:cubicBezTo>
                  <a:cubicBezTo>
                    <a:pt x="0" y="92"/>
                    <a:pt x="0" y="92"/>
                    <a:pt x="0" y="92"/>
                  </a:cubicBezTo>
                  <a:cubicBezTo>
                    <a:pt x="0" y="99"/>
                    <a:pt x="5" y="104"/>
                    <a:pt x="12" y="104"/>
                  </a:cubicBezTo>
                  <a:cubicBezTo>
                    <a:pt x="52" y="104"/>
                    <a:pt x="52" y="104"/>
                    <a:pt x="52" y="104"/>
                  </a:cubicBezTo>
                  <a:cubicBezTo>
                    <a:pt x="52" y="109"/>
                    <a:pt x="52" y="109"/>
                    <a:pt x="52" y="109"/>
                  </a:cubicBezTo>
                  <a:cubicBezTo>
                    <a:pt x="27" y="112"/>
                    <a:pt x="27" y="112"/>
                    <a:pt x="27" y="112"/>
                  </a:cubicBezTo>
                  <a:cubicBezTo>
                    <a:pt x="25" y="113"/>
                    <a:pt x="24" y="114"/>
                    <a:pt x="24" y="116"/>
                  </a:cubicBezTo>
                  <a:cubicBezTo>
                    <a:pt x="24" y="118"/>
                    <a:pt x="26" y="120"/>
                    <a:pt x="28" y="120"/>
                  </a:cubicBezTo>
                  <a:cubicBezTo>
                    <a:pt x="100" y="120"/>
                    <a:pt x="100" y="120"/>
                    <a:pt x="100" y="120"/>
                  </a:cubicBezTo>
                  <a:cubicBezTo>
                    <a:pt x="102" y="120"/>
                    <a:pt x="104" y="118"/>
                    <a:pt x="104" y="116"/>
                  </a:cubicBezTo>
                  <a:cubicBezTo>
                    <a:pt x="104" y="114"/>
                    <a:pt x="103" y="113"/>
                    <a:pt x="101" y="112"/>
                  </a:cubicBezTo>
                  <a:cubicBezTo>
                    <a:pt x="76" y="109"/>
                    <a:pt x="76" y="109"/>
                    <a:pt x="76" y="109"/>
                  </a:cubicBezTo>
                  <a:cubicBezTo>
                    <a:pt x="76" y="104"/>
                    <a:pt x="76" y="104"/>
                    <a:pt x="76" y="104"/>
                  </a:cubicBezTo>
                  <a:cubicBezTo>
                    <a:pt x="116" y="104"/>
                    <a:pt x="116" y="104"/>
                    <a:pt x="116" y="104"/>
                  </a:cubicBezTo>
                  <a:cubicBezTo>
                    <a:pt x="123" y="104"/>
                    <a:pt x="128" y="99"/>
                    <a:pt x="128" y="92"/>
                  </a:cubicBezTo>
                  <a:cubicBezTo>
                    <a:pt x="128" y="12"/>
                    <a:pt x="128" y="12"/>
                    <a:pt x="128" y="12"/>
                  </a:cubicBezTo>
                  <a:cubicBezTo>
                    <a:pt x="128" y="5"/>
                    <a:pt x="123" y="0"/>
                    <a:pt x="116" y="0"/>
                  </a:cubicBezTo>
                  <a:close/>
                  <a:moveTo>
                    <a:pt x="120" y="92"/>
                  </a:moveTo>
                  <a:cubicBezTo>
                    <a:pt x="120" y="94"/>
                    <a:pt x="118" y="96"/>
                    <a:pt x="116" y="96"/>
                  </a:cubicBezTo>
                  <a:cubicBezTo>
                    <a:pt x="80" y="96"/>
                    <a:pt x="80" y="96"/>
                    <a:pt x="80" y="96"/>
                  </a:cubicBezTo>
                  <a:cubicBezTo>
                    <a:pt x="48" y="96"/>
                    <a:pt x="48" y="96"/>
                    <a:pt x="48" y="96"/>
                  </a:cubicBezTo>
                  <a:cubicBezTo>
                    <a:pt x="12" y="96"/>
                    <a:pt x="12" y="96"/>
                    <a:pt x="12" y="96"/>
                  </a:cubicBezTo>
                  <a:cubicBezTo>
                    <a:pt x="10" y="96"/>
                    <a:pt x="8" y="94"/>
                    <a:pt x="8" y="92"/>
                  </a:cubicBezTo>
                  <a:cubicBezTo>
                    <a:pt x="8" y="12"/>
                    <a:pt x="8" y="12"/>
                    <a:pt x="8" y="12"/>
                  </a:cubicBezTo>
                  <a:cubicBezTo>
                    <a:pt x="8" y="10"/>
                    <a:pt x="10" y="8"/>
                    <a:pt x="12" y="8"/>
                  </a:cubicBezTo>
                  <a:cubicBezTo>
                    <a:pt x="116" y="8"/>
                    <a:pt x="116" y="8"/>
                    <a:pt x="116" y="8"/>
                  </a:cubicBezTo>
                  <a:cubicBezTo>
                    <a:pt x="118" y="8"/>
                    <a:pt x="120" y="10"/>
                    <a:pt x="120" y="12"/>
                  </a:cubicBezTo>
                  <a:lnTo>
                    <a:pt x="120" y="92"/>
                  </a:lnTo>
                  <a:close/>
                </a:path>
              </a:pathLst>
            </a:custGeom>
            <a:grpFill/>
            <a:ln>
              <a:noFill/>
            </a:ln>
          </p:spPr>
          <p:txBody>
            <a:bodyPr vert="horz" wrap="square" lIns="91440" tIns="45720" rIns="91440" bIns="45720" numCol="1" anchor="t" anchorCtr="0" compatLnSpc="1"/>
            <a:lstStyle/>
            <a:p>
              <a:endParaRPr lang="id-ID">
                <a:latin typeface="思源黑体" panose="020B0500000000000000" pitchFamily="34" charset="-122"/>
                <a:ea typeface="思源黑体" panose="020B0500000000000000" pitchFamily="34" charset="-122"/>
                <a:sym typeface="思源黑体" panose="020B0500000000000000" pitchFamily="34" charset="-122"/>
              </a:endParaRPr>
            </a:p>
          </p:txBody>
        </p:sp>
      </p:grpSp>
      <p:grpSp>
        <p:nvGrpSpPr>
          <p:cNvPr id="25" name="Group 25"/>
          <p:cNvGrpSpPr/>
          <p:nvPr/>
        </p:nvGrpSpPr>
        <p:grpSpPr>
          <a:xfrm>
            <a:off x="5678787" y="3633212"/>
            <a:ext cx="535571" cy="443809"/>
            <a:chOff x="-1587" y="1789113"/>
            <a:chExt cx="963613" cy="798512"/>
          </a:xfrm>
          <a:solidFill>
            <a:schemeClr val="bg1"/>
          </a:solidFill>
        </p:grpSpPr>
        <p:sp>
          <p:nvSpPr>
            <p:cNvPr id="26" name="Freeform 11"/>
            <p:cNvSpPr>
              <a:spLocks noEditPoints="1"/>
            </p:cNvSpPr>
            <p:nvPr/>
          </p:nvSpPr>
          <p:spPr bwMode="auto">
            <a:xfrm>
              <a:off x="-1587" y="1789113"/>
              <a:ext cx="963613" cy="798512"/>
            </a:xfrm>
            <a:custGeom>
              <a:avLst/>
              <a:gdLst>
                <a:gd name="T0" fmla="*/ 174 w 256"/>
                <a:gd name="T1" fmla="*/ 16 h 212"/>
                <a:gd name="T2" fmla="*/ 240 w 256"/>
                <a:gd name="T3" fmla="*/ 82 h 212"/>
                <a:gd name="T4" fmla="*/ 240 w 256"/>
                <a:gd name="T5" fmla="*/ 85 h 212"/>
                <a:gd name="T6" fmla="*/ 174 w 256"/>
                <a:gd name="T7" fmla="*/ 148 h 212"/>
                <a:gd name="T8" fmla="*/ 136 w 256"/>
                <a:gd name="T9" fmla="*/ 148 h 212"/>
                <a:gd name="T10" fmla="*/ 75 w 256"/>
                <a:gd name="T11" fmla="*/ 195 h 212"/>
                <a:gd name="T12" fmla="*/ 82 w 256"/>
                <a:gd name="T13" fmla="*/ 149 h 212"/>
                <a:gd name="T14" fmla="*/ 16 w 256"/>
                <a:gd name="T15" fmla="*/ 85 h 212"/>
                <a:gd name="T16" fmla="*/ 16 w 256"/>
                <a:gd name="T17" fmla="*/ 82 h 212"/>
                <a:gd name="T18" fmla="*/ 83 w 256"/>
                <a:gd name="T19" fmla="*/ 16 h 212"/>
                <a:gd name="T20" fmla="*/ 172 w 256"/>
                <a:gd name="T21" fmla="*/ 16 h 212"/>
                <a:gd name="T22" fmla="*/ 174 w 256"/>
                <a:gd name="T23" fmla="*/ 0 h 212"/>
                <a:gd name="T24" fmla="*/ 83 w 256"/>
                <a:gd name="T25" fmla="*/ 0 h 212"/>
                <a:gd name="T26" fmla="*/ 0 w 256"/>
                <a:gd name="T27" fmla="*/ 82 h 212"/>
                <a:gd name="T28" fmla="*/ 0 w 256"/>
                <a:gd name="T29" fmla="*/ 85 h 212"/>
                <a:gd name="T30" fmla="*/ 63 w 256"/>
                <a:gd name="T31" fmla="*/ 164 h 212"/>
                <a:gd name="T32" fmla="*/ 59 w 256"/>
                <a:gd name="T33" fmla="*/ 193 h 212"/>
                <a:gd name="T34" fmla="*/ 66 w 256"/>
                <a:gd name="T35" fmla="*/ 209 h 212"/>
                <a:gd name="T36" fmla="*/ 75 w 256"/>
                <a:gd name="T37" fmla="*/ 212 h 212"/>
                <a:gd name="T38" fmla="*/ 84 w 256"/>
                <a:gd name="T39" fmla="*/ 208 h 212"/>
                <a:gd name="T40" fmla="*/ 141 w 256"/>
                <a:gd name="T41" fmla="*/ 164 h 212"/>
                <a:gd name="T42" fmla="*/ 174 w 256"/>
                <a:gd name="T43" fmla="*/ 164 h 212"/>
                <a:gd name="T44" fmla="*/ 256 w 256"/>
                <a:gd name="T45" fmla="*/ 85 h 212"/>
                <a:gd name="T46" fmla="*/ 256 w 256"/>
                <a:gd name="T47" fmla="*/ 82 h 212"/>
                <a:gd name="T48" fmla="*/ 174 w 256"/>
                <a:gd name="T49" fmla="*/ 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56" h="212">
                  <a:moveTo>
                    <a:pt x="174" y="16"/>
                  </a:moveTo>
                  <a:cubicBezTo>
                    <a:pt x="210" y="16"/>
                    <a:pt x="240" y="46"/>
                    <a:pt x="240" y="82"/>
                  </a:cubicBezTo>
                  <a:cubicBezTo>
                    <a:pt x="240" y="85"/>
                    <a:pt x="240" y="85"/>
                    <a:pt x="240" y="85"/>
                  </a:cubicBezTo>
                  <a:cubicBezTo>
                    <a:pt x="240" y="121"/>
                    <a:pt x="210" y="148"/>
                    <a:pt x="174" y="148"/>
                  </a:cubicBezTo>
                  <a:cubicBezTo>
                    <a:pt x="136" y="148"/>
                    <a:pt x="136" y="148"/>
                    <a:pt x="136" y="148"/>
                  </a:cubicBezTo>
                  <a:cubicBezTo>
                    <a:pt x="75" y="195"/>
                    <a:pt x="75" y="195"/>
                    <a:pt x="75" y="195"/>
                  </a:cubicBezTo>
                  <a:cubicBezTo>
                    <a:pt x="82" y="149"/>
                    <a:pt x="82" y="149"/>
                    <a:pt x="82" y="149"/>
                  </a:cubicBezTo>
                  <a:cubicBezTo>
                    <a:pt x="46" y="149"/>
                    <a:pt x="16" y="121"/>
                    <a:pt x="16" y="85"/>
                  </a:cubicBezTo>
                  <a:cubicBezTo>
                    <a:pt x="16" y="82"/>
                    <a:pt x="16" y="82"/>
                    <a:pt x="16" y="82"/>
                  </a:cubicBezTo>
                  <a:cubicBezTo>
                    <a:pt x="16" y="46"/>
                    <a:pt x="47" y="16"/>
                    <a:pt x="83" y="16"/>
                  </a:cubicBezTo>
                  <a:cubicBezTo>
                    <a:pt x="172" y="16"/>
                    <a:pt x="172" y="16"/>
                    <a:pt x="172" y="16"/>
                  </a:cubicBezTo>
                  <a:moveTo>
                    <a:pt x="174" y="0"/>
                  </a:moveTo>
                  <a:cubicBezTo>
                    <a:pt x="83" y="0"/>
                    <a:pt x="83" y="0"/>
                    <a:pt x="83" y="0"/>
                  </a:cubicBezTo>
                  <a:cubicBezTo>
                    <a:pt x="38" y="0"/>
                    <a:pt x="0" y="37"/>
                    <a:pt x="0" y="82"/>
                  </a:cubicBezTo>
                  <a:cubicBezTo>
                    <a:pt x="0" y="85"/>
                    <a:pt x="0" y="85"/>
                    <a:pt x="0" y="85"/>
                  </a:cubicBezTo>
                  <a:cubicBezTo>
                    <a:pt x="0" y="123"/>
                    <a:pt x="28" y="155"/>
                    <a:pt x="63" y="164"/>
                  </a:cubicBezTo>
                  <a:cubicBezTo>
                    <a:pt x="59" y="193"/>
                    <a:pt x="59" y="193"/>
                    <a:pt x="59" y="193"/>
                  </a:cubicBezTo>
                  <a:cubicBezTo>
                    <a:pt x="58" y="200"/>
                    <a:pt x="61" y="206"/>
                    <a:pt x="66" y="209"/>
                  </a:cubicBezTo>
                  <a:cubicBezTo>
                    <a:pt x="69" y="211"/>
                    <a:pt x="72" y="212"/>
                    <a:pt x="75" y="212"/>
                  </a:cubicBezTo>
                  <a:cubicBezTo>
                    <a:pt x="78" y="212"/>
                    <a:pt x="82" y="210"/>
                    <a:pt x="84" y="208"/>
                  </a:cubicBezTo>
                  <a:cubicBezTo>
                    <a:pt x="141" y="164"/>
                    <a:pt x="141" y="164"/>
                    <a:pt x="141" y="164"/>
                  </a:cubicBezTo>
                  <a:cubicBezTo>
                    <a:pt x="174" y="164"/>
                    <a:pt x="174" y="164"/>
                    <a:pt x="174" y="164"/>
                  </a:cubicBezTo>
                  <a:cubicBezTo>
                    <a:pt x="219" y="164"/>
                    <a:pt x="256" y="130"/>
                    <a:pt x="256" y="85"/>
                  </a:cubicBezTo>
                  <a:cubicBezTo>
                    <a:pt x="256" y="82"/>
                    <a:pt x="256" y="82"/>
                    <a:pt x="256" y="82"/>
                  </a:cubicBezTo>
                  <a:cubicBezTo>
                    <a:pt x="256" y="37"/>
                    <a:pt x="219" y="0"/>
                    <a:pt x="174" y="0"/>
                  </a:cubicBezTo>
                  <a:close/>
                </a:path>
              </a:pathLst>
            </a:custGeom>
            <a:grpFill/>
            <a:ln>
              <a:noFill/>
            </a:ln>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7" name="Freeform 12"/>
            <p:cNvSpPr/>
            <p:nvPr/>
          </p:nvSpPr>
          <p:spPr bwMode="auto">
            <a:xfrm>
              <a:off x="220663" y="1901825"/>
              <a:ext cx="58738" cy="33337"/>
            </a:xfrm>
            <a:custGeom>
              <a:avLst/>
              <a:gdLst>
                <a:gd name="T0" fmla="*/ 4 w 16"/>
                <a:gd name="T1" fmla="*/ 9 h 9"/>
                <a:gd name="T2" fmla="*/ 0 w 16"/>
                <a:gd name="T3" fmla="*/ 5 h 9"/>
                <a:gd name="T4" fmla="*/ 4 w 16"/>
                <a:gd name="T5" fmla="*/ 1 h 9"/>
                <a:gd name="T6" fmla="*/ 12 w 16"/>
                <a:gd name="T7" fmla="*/ 0 h 9"/>
                <a:gd name="T8" fmla="*/ 16 w 16"/>
                <a:gd name="T9" fmla="*/ 4 h 9"/>
                <a:gd name="T10" fmla="*/ 12 w 16"/>
                <a:gd name="T11" fmla="*/ 8 h 9"/>
                <a:gd name="T12" fmla="*/ 5 w 16"/>
                <a:gd name="T13" fmla="*/ 9 h 9"/>
                <a:gd name="T14" fmla="*/ 4 w 16"/>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9">
                  <a:moveTo>
                    <a:pt x="4" y="9"/>
                  </a:moveTo>
                  <a:cubicBezTo>
                    <a:pt x="3" y="9"/>
                    <a:pt x="1" y="7"/>
                    <a:pt x="0" y="5"/>
                  </a:cubicBezTo>
                  <a:cubicBezTo>
                    <a:pt x="0" y="3"/>
                    <a:pt x="2" y="1"/>
                    <a:pt x="4" y="1"/>
                  </a:cubicBezTo>
                  <a:cubicBezTo>
                    <a:pt x="6" y="0"/>
                    <a:pt x="9" y="0"/>
                    <a:pt x="12" y="0"/>
                  </a:cubicBezTo>
                  <a:cubicBezTo>
                    <a:pt x="14" y="0"/>
                    <a:pt x="16" y="2"/>
                    <a:pt x="16" y="4"/>
                  </a:cubicBezTo>
                  <a:cubicBezTo>
                    <a:pt x="16" y="6"/>
                    <a:pt x="14" y="8"/>
                    <a:pt x="12" y="8"/>
                  </a:cubicBezTo>
                  <a:cubicBezTo>
                    <a:pt x="10" y="8"/>
                    <a:pt x="7" y="8"/>
                    <a:pt x="5" y="9"/>
                  </a:cubicBezTo>
                  <a:cubicBezTo>
                    <a:pt x="5" y="9"/>
                    <a:pt x="5" y="9"/>
                    <a:pt x="4" y="9"/>
                  </a:cubicBezTo>
                  <a:close/>
                </a:path>
              </a:pathLst>
            </a:custGeom>
            <a:grpFill/>
            <a:ln>
              <a:noFill/>
            </a:ln>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8" name="Freeform 13"/>
            <p:cNvSpPr/>
            <p:nvPr/>
          </p:nvSpPr>
          <p:spPr bwMode="auto">
            <a:xfrm>
              <a:off x="88901" y="1912938"/>
              <a:ext cx="131763" cy="192087"/>
            </a:xfrm>
            <a:custGeom>
              <a:avLst/>
              <a:gdLst>
                <a:gd name="T0" fmla="*/ 4 w 35"/>
                <a:gd name="T1" fmla="*/ 51 h 51"/>
                <a:gd name="T2" fmla="*/ 0 w 35"/>
                <a:gd name="T3" fmla="*/ 47 h 51"/>
                <a:gd name="T4" fmla="*/ 0 w 35"/>
                <a:gd name="T5" fmla="*/ 46 h 51"/>
                <a:gd name="T6" fmla="*/ 29 w 35"/>
                <a:gd name="T7" fmla="*/ 0 h 51"/>
                <a:gd name="T8" fmla="*/ 34 w 35"/>
                <a:gd name="T9" fmla="*/ 2 h 51"/>
                <a:gd name="T10" fmla="*/ 32 w 35"/>
                <a:gd name="T11" fmla="*/ 8 h 51"/>
                <a:gd name="T12" fmla="*/ 8 w 35"/>
                <a:gd name="T13" fmla="*/ 46 h 51"/>
                <a:gd name="T14" fmla="*/ 8 w 35"/>
                <a:gd name="T15" fmla="*/ 47 h 51"/>
                <a:gd name="T16" fmla="*/ 4 w 35"/>
                <a:gd name="T17"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51">
                  <a:moveTo>
                    <a:pt x="4" y="51"/>
                  </a:moveTo>
                  <a:cubicBezTo>
                    <a:pt x="2" y="51"/>
                    <a:pt x="0" y="49"/>
                    <a:pt x="0" y="47"/>
                  </a:cubicBezTo>
                  <a:cubicBezTo>
                    <a:pt x="0" y="46"/>
                    <a:pt x="0" y="46"/>
                    <a:pt x="0" y="46"/>
                  </a:cubicBezTo>
                  <a:cubicBezTo>
                    <a:pt x="0" y="27"/>
                    <a:pt x="12" y="8"/>
                    <a:pt x="29" y="0"/>
                  </a:cubicBezTo>
                  <a:cubicBezTo>
                    <a:pt x="31" y="0"/>
                    <a:pt x="34" y="0"/>
                    <a:pt x="34" y="2"/>
                  </a:cubicBezTo>
                  <a:cubicBezTo>
                    <a:pt x="35" y="4"/>
                    <a:pt x="34" y="7"/>
                    <a:pt x="32" y="8"/>
                  </a:cubicBezTo>
                  <a:cubicBezTo>
                    <a:pt x="18" y="14"/>
                    <a:pt x="8" y="30"/>
                    <a:pt x="8" y="46"/>
                  </a:cubicBezTo>
                  <a:cubicBezTo>
                    <a:pt x="8" y="47"/>
                    <a:pt x="8" y="47"/>
                    <a:pt x="8" y="47"/>
                  </a:cubicBezTo>
                  <a:cubicBezTo>
                    <a:pt x="8" y="49"/>
                    <a:pt x="6" y="51"/>
                    <a:pt x="4" y="51"/>
                  </a:cubicBezTo>
                  <a:close/>
                </a:path>
              </a:pathLst>
            </a:custGeom>
            <a:grpFill/>
            <a:ln>
              <a:noFill/>
            </a:ln>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9" name="Freeform 14"/>
            <p:cNvSpPr>
              <a:spLocks noEditPoints="1"/>
            </p:cNvSpPr>
            <p:nvPr/>
          </p:nvSpPr>
          <p:spPr bwMode="auto">
            <a:xfrm>
              <a:off x="231776" y="2052638"/>
              <a:ext cx="134938" cy="134937"/>
            </a:xfrm>
            <a:custGeom>
              <a:avLst/>
              <a:gdLst>
                <a:gd name="T0" fmla="*/ 18 w 36"/>
                <a:gd name="T1" fmla="*/ 36 h 36"/>
                <a:gd name="T2" fmla="*/ 0 w 36"/>
                <a:gd name="T3" fmla="*/ 18 h 36"/>
                <a:gd name="T4" fmla="*/ 18 w 36"/>
                <a:gd name="T5" fmla="*/ 0 h 36"/>
                <a:gd name="T6" fmla="*/ 36 w 36"/>
                <a:gd name="T7" fmla="*/ 18 h 36"/>
                <a:gd name="T8" fmla="*/ 18 w 36"/>
                <a:gd name="T9" fmla="*/ 36 h 36"/>
                <a:gd name="T10" fmla="*/ 18 w 36"/>
                <a:gd name="T11" fmla="*/ 8 h 36"/>
                <a:gd name="T12" fmla="*/ 8 w 36"/>
                <a:gd name="T13" fmla="*/ 18 h 36"/>
                <a:gd name="T14" fmla="*/ 18 w 36"/>
                <a:gd name="T15" fmla="*/ 28 h 36"/>
                <a:gd name="T16" fmla="*/ 28 w 36"/>
                <a:gd name="T17" fmla="*/ 18 h 36"/>
                <a:gd name="T18" fmla="*/ 18 w 36"/>
                <a:gd name="T19"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6">
                  <a:moveTo>
                    <a:pt x="18" y="36"/>
                  </a:moveTo>
                  <a:cubicBezTo>
                    <a:pt x="8" y="36"/>
                    <a:pt x="0" y="28"/>
                    <a:pt x="0" y="18"/>
                  </a:cubicBezTo>
                  <a:cubicBezTo>
                    <a:pt x="0" y="8"/>
                    <a:pt x="8" y="0"/>
                    <a:pt x="18" y="0"/>
                  </a:cubicBezTo>
                  <a:cubicBezTo>
                    <a:pt x="28" y="0"/>
                    <a:pt x="36" y="8"/>
                    <a:pt x="36" y="18"/>
                  </a:cubicBezTo>
                  <a:cubicBezTo>
                    <a:pt x="36" y="28"/>
                    <a:pt x="28" y="36"/>
                    <a:pt x="18" y="36"/>
                  </a:cubicBezTo>
                  <a:close/>
                  <a:moveTo>
                    <a:pt x="18" y="8"/>
                  </a:moveTo>
                  <a:cubicBezTo>
                    <a:pt x="12" y="8"/>
                    <a:pt x="8" y="13"/>
                    <a:pt x="8" y="18"/>
                  </a:cubicBezTo>
                  <a:cubicBezTo>
                    <a:pt x="8" y="24"/>
                    <a:pt x="12" y="28"/>
                    <a:pt x="18" y="28"/>
                  </a:cubicBezTo>
                  <a:cubicBezTo>
                    <a:pt x="23" y="28"/>
                    <a:pt x="28" y="24"/>
                    <a:pt x="28" y="18"/>
                  </a:cubicBezTo>
                  <a:cubicBezTo>
                    <a:pt x="28" y="13"/>
                    <a:pt x="23" y="8"/>
                    <a:pt x="18" y="8"/>
                  </a:cubicBezTo>
                  <a:close/>
                </a:path>
              </a:pathLst>
            </a:custGeom>
            <a:grpFill/>
            <a:ln>
              <a:noFill/>
            </a:ln>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0" name="Freeform 15"/>
            <p:cNvSpPr>
              <a:spLocks noEditPoints="1"/>
            </p:cNvSpPr>
            <p:nvPr/>
          </p:nvSpPr>
          <p:spPr bwMode="auto">
            <a:xfrm>
              <a:off x="411163" y="2052638"/>
              <a:ext cx="136525" cy="134937"/>
            </a:xfrm>
            <a:custGeom>
              <a:avLst/>
              <a:gdLst>
                <a:gd name="T0" fmla="*/ 18 w 36"/>
                <a:gd name="T1" fmla="*/ 36 h 36"/>
                <a:gd name="T2" fmla="*/ 0 w 36"/>
                <a:gd name="T3" fmla="*/ 18 h 36"/>
                <a:gd name="T4" fmla="*/ 18 w 36"/>
                <a:gd name="T5" fmla="*/ 0 h 36"/>
                <a:gd name="T6" fmla="*/ 36 w 36"/>
                <a:gd name="T7" fmla="*/ 18 h 36"/>
                <a:gd name="T8" fmla="*/ 18 w 36"/>
                <a:gd name="T9" fmla="*/ 36 h 36"/>
                <a:gd name="T10" fmla="*/ 18 w 36"/>
                <a:gd name="T11" fmla="*/ 8 h 36"/>
                <a:gd name="T12" fmla="*/ 8 w 36"/>
                <a:gd name="T13" fmla="*/ 18 h 36"/>
                <a:gd name="T14" fmla="*/ 18 w 36"/>
                <a:gd name="T15" fmla="*/ 28 h 36"/>
                <a:gd name="T16" fmla="*/ 28 w 36"/>
                <a:gd name="T17" fmla="*/ 18 h 36"/>
                <a:gd name="T18" fmla="*/ 18 w 36"/>
                <a:gd name="T19"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6">
                  <a:moveTo>
                    <a:pt x="18" y="36"/>
                  </a:moveTo>
                  <a:cubicBezTo>
                    <a:pt x="8" y="36"/>
                    <a:pt x="0" y="28"/>
                    <a:pt x="0" y="18"/>
                  </a:cubicBezTo>
                  <a:cubicBezTo>
                    <a:pt x="0" y="8"/>
                    <a:pt x="8" y="0"/>
                    <a:pt x="18" y="0"/>
                  </a:cubicBezTo>
                  <a:cubicBezTo>
                    <a:pt x="28" y="0"/>
                    <a:pt x="36" y="8"/>
                    <a:pt x="36" y="18"/>
                  </a:cubicBezTo>
                  <a:cubicBezTo>
                    <a:pt x="36" y="28"/>
                    <a:pt x="28" y="36"/>
                    <a:pt x="18" y="36"/>
                  </a:cubicBezTo>
                  <a:close/>
                  <a:moveTo>
                    <a:pt x="18" y="8"/>
                  </a:moveTo>
                  <a:cubicBezTo>
                    <a:pt x="12" y="8"/>
                    <a:pt x="8" y="13"/>
                    <a:pt x="8" y="18"/>
                  </a:cubicBezTo>
                  <a:cubicBezTo>
                    <a:pt x="8" y="24"/>
                    <a:pt x="12" y="28"/>
                    <a:pt x="18" y="28"/>
                  </a:cubicBezTo>
                  <a:cubicBezTo>
                    <a:pt x="23" y="28"/>
                    <a:pt x="28" y="24"/>
                    <a:pt x="28" y="18"/>
                  </a:cubicBezTo>
                  <a:cubicBezTo>
                    <a:pt x="28" y="13"/>
                    <a:pt x="23" y="8"/>
                    <a:pt x="18" y="8"/>
                  </a:cubicBezTo>
                  <a:close/>
                </a:path>
              </a:pathLst>
            </a:custGeom>
            <a:grpFill/>
            <a:ln>
              <a:noFill/>
            </a:ln>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1" name="Freeform 16"/>
            <p:cNvSpPr>
              <a:spLocks noEditPoints="1"/>
            </p:cNvSpPr>
            <p:nvPr/>
          </p:nvSpPr>
          <p:spPr bwMode="auto">
            <a:xfrm>
              <a:off x="592138" y="2052638"/>
              <a:ext cx="136525" cy="134937"/>
            </a:xfrm>
            <a:custGeom>
              <a:avLst/>
              <a:gdLst>
                <a:gd name="T0" fmla="*/ 18 w 36"/>
                <a:gd name="T1" fmla="*/ 36 h 36"/>
                <a:gd name="T2" fmla="*/ 0 w 36"/>
                <a:gd name="T3" fmla="*/ 18 h 36"/>
                <a:gd name="T4" fmla="*/ 18 w 36"/>
                <a:gd name="T5" fmla="*/ 0 h 36"/>
                <a:gd name="T6" fmla="*/ 36 w 36"/>
                <a:gd name="T7" fmla="*/ 18 h 36"/>
                <a:gd name="T8" fmla="*/ 18 w 36"/>
                <a:gd name="T9" fmla="*/ 36 h 36"/>
                <a:gd name="T10" fmla="*/ 18 w 36"/>
                <a:gd name="T11" fmla="*/ 8 h 36"/>
                <a:gd name="T12" fmla="*/ 8 w 36"/>
                <a:gd name="T13" fmla="*/ 18 h 36"/>
                <a:gd name="T14" fmla="*/ 18 w 36"/>
                <a:gd name="T15" fmla="*/ 28 h 36"/>
                <a:gd name="T16" fmla="*/ 28 w 36"/>
                <a:gd name="T17" fmla="*/ 18 h 36"/>
                <a:gd name="T18" fmla="*/ 18 w 36"/>
                <a:gd name="T19"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6">
                  <a:moveTo>
                    <a:pt x="18" y="36"/>
                  </a:moveTo>
                  <a:cubicBezTo>
                    <a:pt x="8" y="36"/>
                    <a:pt x="0" y="28"/>
                    <a:pt x="0" y="18"/>
                  </a:cubicBezTo>
                  <a:cubicBezTo>
                    <a:pt x="0" y="8"/>
                    <a:pt x="8" y="0"/>
                    <a:pt x="18" y="0"/>
                  </a:cubicBezTo>
                  <a:cubicBezTo>
                    <a:pt x="28" y="0"/>
                    <a:pt x="36" y="8"/>
                    <a:pt x="36" y="18"/>
                  </a:cubicBezTo>
                  <a:cubicBezTo>
                    <a:pt x="36" y="28"/>
                    <a:pt x="28" y="36"/>
                    <a:pt x="18" y="36"/>
                  </a:cubicBezTo>
                  <a:close/>
                  <a:moveTo>
                    <a:pt x="18" y="8"/>
                  </a:moveTo>
                  <a:cubicBezTo>
                    <a:pt x="12" y="8"/>
                    <a:pt x="8" y="13"/>
                    <a:pt x="8" y="18"/>
                  </a:cubicBezTo>
                  <a:cubicBezTo>
                    <a:pt x="8" y="24"/>
                    <a:pt x="12" y="28"/>
                    <a:pt x="18" y="28"/>
                  </a:cubicBezTo>
                  <a:cubicBezTo>
                    <a:pt x="23" y="28"/>
                    <a:pt x="28" y="24"/>
                    <a:pt x="28" y="18"/>
                  </a:cubicBezTo>
                  <a:cubicBezTo>
                    <a:pt x="28" y="13"/>
                    <a:pt x="23" y="8"/>
                    <a:pt x="18" y="8"/>
                  </a:cubicBezTo>
                  <a:close/>
                </a:path>
              </a:pathLst>
            </a:custGeom>
            <a:grpFill/>
            <a:ln>
              <a:noFill/>
            </a:ln>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grpSp>
      <p:sp>
        <p:nvSpPr>
          <p:cNvPr id="32" name="Rectangle 29"/>
          <p:cNvSpPr/>
          <p:nvPr/>
        </p:nvSpPr>
        <p:spPr>
          <a:xfrm>
            <a:off x="7842885" y="1969770"/>
            <a:ext cx="3761105" cy="1886585"/>
          </a:xfrm>
          <a:prstGeom prst="rect">
            <a:avLst/>
          </a:prstGeom>
        </p:spPr>
        <p:txBody>
          <a:bodyPr wrap="square">
            <a:spAutoFit/>
          </a:bodyPr>
          <a:lstStyle/>
          <a:p>
            <a:pPr lvl="0">
              <a:lnSpc>
                <a:spcPts val="2000"/>
              </a:lnSpc>
              <a:defRPr/>
            </a:pPr>
            <a:r>
              <a:rPr lang="zh-CN" altLang="en-US" sz="14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摒弃惯性思维需要对固有的经验保持怀疑的态度。人们对固有的经验产生怀疑是一件比较困难的事。固有的经验给人们的生活带来了很多好处：它简化了人们认识世界的过程，它为人们解决问题提供了良好的借鉴和帮助。但固有的经验也会蒙蔽我们的眼睛，成为我们思维无形的枷锁。</a:t>
            </a:r>
            <a:endParaRPr lang="zh-CN" altLang="en-US" sz="14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3" name="Rectangle 30"/>
          <p:cNvSpPr/>
          <p:nvPr/>
        </p:nvSpPr>
        <p:spPr>
          <a:xfrm>
            <a:off x="7842885" y="1544955"/>
            <a:ext cx="2911475" cy="337185"/>
          </a:xfrm>
          <a:prstGeom prst="rect">
            <a:avLst/>
          </a:prstGeom>
        </p:spPr>
        <p:txBody>
          <a:bodyPr wrap="square">
            <a:spAutoFit/>
          </a:bodyPr>
          <a:lstStyle/>
          <a:p>
            <a:pPr lvl="0" defTabSz="914400">
              <a:defRPr/>
            </a:pPr>
            <a:r>
              <a:rPr lang="zh-CN" altLang="en-US" sz="1600" b="1" dirty="0">
                <a:solidFill>
                  <a:schemeClr val="tx1">
                    <a:lumMod val="75000"/>
                    <a:lumOff val="25000"/>
                  </a:schemeClr>
                </a:solidFill>
                <a:latin typeface="思源黑体" panose="020B0500000000000000" pitchFamily="34" charset="-122"/>
                <a:ea typeface="思源黑体" panose="020B0500000000000000" pitchFamily="34" charset="-122"/>
                <a:cs typeface="Open Sans" charset="0"/>
                <a:sym typeface="思源黑体" panose="020B0500000000000000" pitchFamily="34" charset="-122"/>
              </a:rPr>
              <a:t>（二）摒弃惯性思维</a:t>
            </a:r>
            <a:endParaRPr lang="zh-CN" altLang="en-US" sz="1600" b="1" dirty="0">
              <a:solidFill>
                <a:schemeClr val="tx1">
                  <a:lumMod val="75000"/>
                  <a:lumOff val="25000"/>
                </a:schemeClr>
              </a:solidFill>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34" name="Rectangle 29"/>
          <p:cNvSpPr/>
          <p:nvPr/>
        </p:nvSpPr>
        <p:spPr>
          <a:xfrm>
            <a:off x="327660" y="1966595"/>
            <a:ext cx="3727450" cy="2399665"/>
          </a:xfrm>
          <a:prstGeom prst="rect">
            <a:avLst/>
          </a:prstGeom>
        </p:spPr>
        <p:txBody>
          <a:bodyPr wrap="square">
            <a:spAutoFit/>
          </a:bodyPr>
          <a:lstStyle/>
          <a:p>
            <a:pPr lvl="0" algn="r">
              <a:lnSpc>
                <a:spcPts val="2000"/>
              </a:lnSpc>
              <a:defRPr/>
            </a:pPr>
            <a:r>
              <a:rPr lang="zh-CN" altLang="en-US" sz="14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克服盲目从众需要保持高度的自信心。缺乏自信的人总是认为“真理掌握在多数人手中”，不分情况地“随大流”以避风险。自信心十足的人通常能够坚持己见，做出独立判断后不轻易改变自己的观点。</a:t>
            </a:r>
            <a:endParaRPr lang="zh-CN" altLang="en-US" sz="14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a:p>
            <a:pPr lvl="0" algn="r">
              <a:lnSpc>
                <a:spcPts val="2000"/>
              </a:lnSpc>
              <a:defRPr/>
            </a:pPr>
            <a:r>
              <a:rPr lang="zh-CN" altLang="en-US" sz="14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克服盲目从众需提高自制性。一个自制力较高的人一旦做出了决定，便会主动地顶住“与众不同”所带来的群体的压力，迫使自己执行已有的决定。</a:t>
            </a:r>
            <a:endParaRPr lang="zh-CN" altLang="en-US" sz="14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5" name="Rectangle 30"/>
          <p:cNvSpPr/>
          <p:nvPr/>
        </p:nvSpPr>
        <p:spPr>
          <a:xfrm>
            <a:off x="923290" y="1544955"/>
            <a:ext cx="3131820" cy="337185"/>
          </a:xfrm>
          <a:prstGeom prst="rect">
            <a:avLst/>
          </a:prstGeom>
        </p:spPr>
        <p:txBody>
          <a:bodyPr wrap="square">
            <a:spAutoFit/>
          </a:bodyPr>
          <a:lstStyle/>
          <a:p>
            <a:pPr lvl="0" algn="r" defTabSz="914400">
              <a:defRPr/>
            </a:pPr>
            <a:r>
              <a:rPr lang="zh-CN" altLang="en-US" sz="1600" b="1" dirty="0">
                <a:solidFill>
                  <a:schemeClr val="tx1">
                    <a:lumMod val="75000"/>
                    <a:lumOff val="25000"/>
                  </a:schemeClr>
                </a:solidFill>
                <a:latin typeface="思源黑体" panose="020B0500000000000000" pitchFamily="34" charset="-122"/>
                <a:ea typeface="思源黑体" panose="020B0500000000000000" pitchFamily="34" charset="-122"/>
                <a:cs typeface="Open Sans" charset="0"/>
                <a:sym typeface="思源黑体" panose="020B0500000000000000" pitchFamily="34" charset="-122"/>
              </a:rPr>
              <a:t> （一）克服盲目从众</a:t>
            </a:r>
            <a:endParaRPr lang="zh-CN" altLang="en-US" sz="1600" b="1" dirty="0">
              <a:solidFill>
                <a:schemeClr val="tx1">
                  <a:lumMod val="75000"/>
                  <a:lumOff val="25000"/>
                </a:schemeClr>
              </a:solidFill>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36" name="Rectangle 29"/>
          <p:cNvSpPr/>
          <p:nvPr/>
        </p:nvSpPr>
        <p:spPr>
          <a:xfrm>
            <a:off x="1552575" y="5114925"/>
            <a:ext cx="8756650" cy="1116965"/>
          </a:xfrm>
          <a:prstGeom prst="rect">
            <a:avLst/>
          </a:prstGeom>
        </p:spPr>
        <p:txBody>
          <a:bodyPr wrap="square">
            <a:spAutoFit/>
          </a:bodyPr>
          <a:lstStyle/>
          <a:p>
            <a:pPr lvl="0" algn="ctr">
              <a:lnSpc>
                <a:spcPts val="2000"/>
              </a:lnSpc>
              <a:defRPr/>
            </a:pPr>
            <a:r>
              <a:rPr lang="zh-CN" altLang="en-US" sz="14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人们总是习惯站在自己的角度来分析问题。观察右图，你看到了什么？也许你看到了一个荒岛，荒岛边上有一只渔船，船上有一个渔夫，这个渔夫表现得非常惊恐。这个渔夫为什么那么恐惧，仔细再看。啊！鱼太大了，一条硕大的鱼几乎能把他吞下了！但除此之外你还看出了什么？这个人为什么那么恐惧？再将这幅图倒过来看一下：一只大鸟把这个渔夫叼在了嘴里。换一个角度看问题，结果完全不同。</a:t>
            </a:r>
            <a:endParaRPr lang="zh-CN" altLang="en-US" sz="14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7" name="Rectangle 30"/>
          <p:cNvSpPr/>
          <p:nvPr/>
        </p:nvSpPr>
        <p:spPr>
          <a:xfrm>
            <a:off x="3876675" y="4694555"/>
            <a:ext cx="4098290" cy="337185"/>
          </a:xfrm>
          <a:prstGeom prst="rect">
            <a:avLst/>
          </a:prstGeom>
        </p:spPr>
        <p:txBody>
          <a:bodyPr wrap="square">
            <a:spAutoFit/>
          </a:bodyPr>
          <a:lstStyle/>
          <a:p>
            <a:pPr lvl="0" algn="ctr" defTabSz="914400">
              <a:defRPr/>
            </a:pPr>
            <a:r>
              <a:rPr lang="zh-CN" altLang="en-US" sz="1600" b="1" dirty="0">
                <a:solidFill>
                  <a:schemeClr val="tx1">
                    <a:lumMod val="75000"/>
                    <a:lumOff val="25000"/>
                  </a:schemeClr>
                </a:solidFill>
                <a:latin typeface="思源黑体" panose="020B0500000000000000" pitchFamily="34" charset="-122"/>
                <a:ea typeface="思源黑体" panose="020B0500000000000000" pitchFamily="34" charset="-122"/>
                <a:cs typeface="Open Sans" charset="0"/>
                <a:sym typeface="思源黑体" panose="020B0500000000000000" pitchFamily="34" charset="-122"/>
              </a:rPr>
              <a:t>（三）学会多角度观察与思考问题</a:t>
            </a:r>
            <a:endParaRPr lang="zh-CN" altLang="en-US" sz="1600" b="1" dirty="0">
              <a:solidFill>
                <a:schemeClr val="tx1">
                  <a:lumMod val="75000"/>
                  <a:lumOff val="25000"/>
                </a:schemeClr>
              </a:solidFill>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pic>
        <p:nvPicPr>
          <p:cNvPr id="38" name="图片 37"/>
          <p:cNvPicPr>
            <a:picLocks noChangeAspect="1"/>
          </p:cNvPicPr>
          <p:nvPr/>
        </p:nvPicPr>
        <p:blipFill>
          <a:blip r:embed="rId1"/>
          <a:stretch>
            <a:fillRect/>
          </a:stretch>
        </p:blipFill>
        <p:spPr>
          <a:xfrm>
            <a:off x="10386695" y="4940300"/>
            <a:ext cx="1610995" cy="139382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anim calcmode="lin" valueType="num">
                                      <p:cBhvr>
                                        <p:cTn id="8" dur="1000" fill="hold"/>
                                        <p:tgtEl>
                                          <p:spTgt spid="32"/>
                                        </p:tgtEl>
                                        <p:attrNameLst>
                                          <p:attrName>ppt_x</p:attrName>
                                        </p:attrNameLst>
                                      </p:cBhvr>
                                      <p:tavLst>
                                        <p:tav tm="0">
                                          <p:val>
                                            <p:strVal val="#ppt_x"/>
                                          </p:val>
                                        </p:tav>
                                        <p:tav tm="100000">
                                          <p:val>
                                            <p:strVal val="#ppt_x"/>
                                          </p:val>
                                        </p:tav>
                                      </p:tavLst>
                                    </p:anim>
                                    <p:anim calcmode="lin" valueType="num">
                                      <p:cBhvr>
                                        <p:cTn id="9" dur="1000" fill="hold"/>
                                        <p:tgtEl>
                                          <p:spTgt spid="3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1000"/>
                                        <p:tgtEl>
                                          <p:spTgt spid="33"/>
                                        </p:tgtEl>
                                      </p:cBhvr>
                                    </p:animEffect>
                                    <p:anim calcmode="lin" valueType="num">
                                      <p:cBhvr>
                                        <p:cTn id="13" dur="1000" fill="hold"/>
                                        <p:tgtEl>
                                          <p:spTgt spid="33"/>
                                        </p:tgtEl>
                                        <p:attrNameLst>
                                          <p:attrName>ppt_x</p:attrName>
                                        </p:attrNameLst>
                                      </p:cBhvr>
                                      <p:tavLst>
                                        <p:tav tm="0">
                                          <p:val>
                                            <p:strVal val="#ppt_x"/>
                                          </p:val>
                                        </p:tav>
                                        <p:tav tm="100000">
                                          <p:val>
                                            <p:strVal val="#ppt_x"/>
                                          </p:val>
                                        </p:tav>
                                      </p:tavLst>
                                    </p:anim>
                                    <p:anim calcmode="lin" valueType="num">
                                      <p:cBhvr>
                                        <p:cTn id="14" dur="1000" fill="hold"/>
                                        <p:tgtEl>
                                          <p:spTgt spid="3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34"/>
                                        </p:tgtEl>
                                        <p:attrNameLst>
                                          <p:attrName>style.visibility</p:attrName>
                                        </p:attrNameLst>
                                      </p:cBhvr>
                                      <p:to>
                                        <p:strVal val="visible"/>
                                      </p:to>
                                    </p:set>
                                    <p:animEffect transition="in" filter="fade">
                                      <p:cBhvr>
                                        <p:cTn id="18" dur="1000"/>
                                        <p:tgtEl>
                                          <p:spTgt spid="34"/>
                                        </p:tgtEl>
                                      </p:cBhvr>
                                    </p:animEffect>
                                    <p:anim calcmode="lin" valueType="num">
                                      <p:cBhvr>
                                        <p:cTn id="19" dur="1000" fill="hold"/>
                                        <p:tgtEl>
                                          <p:spTgt spid="34"/>
                                        </p:tgtEl>
                                        <p:attrNameLst>
                                          <p:attrName>ppt_x</p:attrName>
                                        </p:attrNameLst>
                                      </p:cBhvr>
                                      <p:tavLst>
                                        <p:tav tm="0">
                                          <p:val>
                                            <p:strVal val="#ppt_x"/>
                                          </p:val>
                                        </p:tav>
                                        <p:tav tm="100000">
                                          <p:val>
                                            <p:strVal val="#ppt_x"/>
                                          </p:val>
                                        </p:tav>
                                      </p:tavLst>
                                    </p:anim>
                                    <p:anim calcmode="lin" valueType="num">
                                      <p:cBhvr>
                                        <p:cTn id="20" dur="1000" fill="hold"/>
                                        <p:tgtEl>
                                          <p:spTgt spid="34"/>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1000"/>
                                        <p:tgtEl>
                                          <p:spTgt spid="35"/>
                                        </p:tgtEl>
                                      </p:cBhvr>
                                    </p:animEffect>
                                    <p:anim calcmode="lin" valueType="num">
                                      <p:cBhvr>
                                        <p:cTn id="24" dur="1000" fill="hold"/>
                                        <p:tgtEl>
                                          <p:spTgt spid="35"/>
                                        </p:tgtEl>
                                        <p:attrNameLst>
                                          <p:attrName>ppt_x</p:attrName>
                                        </p:attrNameLst>
                                      </p:cBhvr>
                                      <p:tavLst>
                                        <p:tav tm="0">
                                          <p:val>
                                            <p:strVal val="#ppt_x"/>
                                          </p:val>
                                        </p:tav>
                                        <p:tav tm="100000">
                                          <p:val>
                                            <p:strVal val="#ppt_x"/>
                                          </p:val>
                                        </p:tav>
                                      </p:tavLst>
                                    </p:anim>
                                    <p:anim calcmode="lin" valueType="num">
                                      <p:cBhvr>
                                        <p:cTn id="25" dur="1000" fill="hold"/>
                                        <p:tgtEl>
                                          <p:spTgt spid="35"/>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1000"/>
                                        <p:tgtEl>
                                          <p:spTgt spid="36"/>
                                        </p:tgtEl>
                                      </p:cBhvr>
                                    </p:animEffect>
                                    <p:anim calcmode="lin" valueType="num">
                                      <p:cBhvr>
                                        <p:cTn id="30" dur="1000" fill="hold"/>
                                        <p:tgtEl>
                                          <p:spTgt spid="36"/>
                                        </p:tgtEl>
                                        <p:attrNameLst>
                                          <p:attrName>ppt_x</p:attrName>
                                        </p:attrNameLst>
                                      </p:cBhvr>
                                      <p:tavLst>
                                        <p:tav tm="0">
                                          <p:val>
                                            <p:strVal val="#ppt_x"/>
                                          </p:val>
                                        </p:tav>
                                        <p:tav tm="100000">
                                          <p:val>
                                            <p:strVal val="#ppt_x"/>
                                          </p:val>
                                        </p:tav>
                                      </p:tavLst>
                                    </p:anim>
                                    <p:anim calcmode="lin" valueType="num">
                                      <p:cBhvr>
                                        <p:cTn id="31" dur="1000" fill="hold"/>
                                        <p:tgtEl>
                                          <p:spTgt spid="36"/>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fade">
                                      <p:cBhvr>
                                        <p:cTn id="34" dur="1000"/>
                                        <p:tgtEl>
                                          <p:spTgt spid="37"/>
                                        </p:tgtEl>
                                      </p:cBhvr>
                                    </p:animEffect>
                                    <p:anim calcmode="lin" valueType="num">
                                      <p:cBhvr>
                                        <p:cTn id="35" dur="1000" fill="hold"/>
                                        <p:tgtEl>
                                          <p:spTgt spid="37"/>
                                        </p:tgtEl>
                                        <p:attrNameLst>
                                          <p:attrName>ppt_x</p:attrName>
                                        </p:attrNameLst>
                                      </p:cBhvr>
                                      <p:tavLst>
                                        <p:tav tm="0">
                                          <p:val>
                                            <p:strVal val="#ppt_x"/>
                                          </p:val>
                                        </p:tav>
                                        <p:tav tm="100000">
                                          <p:val>
                                            <p:strVal val="#ppt_x"/>
                                          </p:val>
                                        </p:tav>
                                      </p:tavLst>
                                    </p:anim>
                                    <p:anim calcmode="lin" valueType="num">
                                      <p:cBhvr>
                                        <p:cTn id="36"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p:bldP spid="3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888365" y="2345373"/>
            <a:ext cx="10415270" cy="3228340"/>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9975850"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三、激发创新</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 name="文本框 2"/>
          <p:cNvSpPr txBox="1"/>
          <p:nvPr/>
        </p:nvSpPr>
        <p:spPr>
          <a:xfrm>
            <a:off x="859790" y="1751330"/>
            <a:ext cx="5184775" cy="368300"/>
          </a:xfrm>
          <a:prstGeom prst="rect">
            <a:avLst/>
          </a:prstGeom>
          <a:noFill/>
        </p:spPr>
        <p:txBody>
          <a:bodyPr wrap="square" rtlCol="0" anchor="t">
            <a:spAutoFit/>
          </a:bodyPr>
          <a:p>
            <a:r>
              <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（一）物理环境</a:t>
            </a:r>
            <a:endPar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7" name="文本框 6"/>
          <p:cNvSpPr txBox="1"/>
          <p:nvPr/>
        </p:nvSpPr>
        <p:spPr>
          <a:xfrm>
            <a:off x="1129665" y="2419350"/>
            <a:ext cx="9932670" cy="3080385"/>
          </a:xfrm>
          <a:prstGeom prst="rect">
            <a:avLst/>
          </a:prstGeom>
          <a:noFill/>
        </p:spPr>
        <p:txBody>
          <a:bodyPr wrap="square" rtlCol="0" anchor="t">
            <a:spAutoFit/>
          </a:bodyPr>
          <a:p>
            <a:pPr algn="just">
              <a:lnSpc>
                <a:spcPct val="120000"/>
              </a:lnSpc>
              <a:spcBef>
                <a:spcPts val="0"/>
              </a:spcBef>
              <a:spcAft>
                <a:spcPts val="0"/>
              </a:spcAft>
            </a:pPr>
            <a:r>
              <a:rPr lang="zh-CN" altLang="en-US"/>
              <a:t>相应地，创新氛围浓厚的环境有利于创新兴趣的培养，可以从以下两个方面创设物理环境。</a:t>
            </a:r>
            <a:endParaRPr lang="zh-CN" altLang="en-US"/>
          </a:p>
          <a:p>
            <a:pPr algn="just">
              <a:lnSpc>
                <a:spcPct val="120000"/>
              </a:lnSpc>
              <a:spcBef>
                <a:spcPts val="0"/>
              </a:spcBef>
              <a:spcAft>
                <a:spcPts val="0"/>
              </a:spcAft>
            </a:pPr>
            <a:r>
              <a:rPr lang="zh-CN" altLang="en-US"/>
              <a:t>1. 择“创”而从，榜样示范</a:t>
            </a:r>
            <a:endParaRPr lang="zh-CN" altLang="en-US"/>
          </a:p>
          <a:p>
            <a:pPr algn="just">
              <a:lnSpc>
                <a:spcPct val="120000"/>
              </a:lnSpc>
              <a:spcBef>
                <a:spcPts val="0"/>
              </a:spcBef>
              <a:spcAft>
                <a:spcPts val="0"/>
              </a:spcAft>
            </a:pPr>
            <a:r>
              <a:rPr lang="zh-CN" altLang="en-US"/>
              <a:t>择“创”而从，就是选择创造浓厚的环境或与富有创造力的人在一起。</a:t>
            </a:r>
            <a:endParaRPr lang="zh-CN" altLang="en-US"/>
          </a:p>
          <a:p>
            <a:pPr algn="just">
              <a:lnSpc>
                <a:spcPct val="120000"/>
              </a:lnSpc>
              <a:spcBef>
                <a:spcPts val="0"/>
              </a:spcBef>
              <a:spcAft>
                <a:spcPts val="0"/>
              </a:spcAft>
            </a:pPr>
            <a:r>
              <a:rPr lang="zh-CN" altLang="en-US"/>
              <a:t>2. 积极参加社会实践活动</a:t>
            </a:r>
            <a:endParaRPr lang="zh-CN" altLang="en-US"/>
          </a:p>
          <a:p>
            <a:pPr algn="just">
              <a:lnSpc>
                <a:spcPct val="120000"/>
              </a:lnSpc>
              <a:spcBef>
                <a:spcPts val="0"/>
              </a:spcBef>
              <a:spcAft>
                <a:spcPts val="0"/>
              </a:spcAft>
            </a:pPr>
            <a:r>
              <a:rPr lang="zh-CN" altLang="en-US"/>
              <a:t>社会实践活动有利于增强兴趣的广度和深度。一方面，社会实践活动可以开阔大学生的视野，使他们接触到各种新鲜的信息，这些新鲜信息的刺激，将培养出大学生更多的兴趣，这就增加了兴趣的广度；另一方面，将所学的知识与社会实践活动相结合，使学生对知识或技能的掌握程度更上一层楼，从而更进一步稳定学生的兴趣，这就增加了兴趣的深度。大学生可以从自己所学专业出发，选一个课题进行研究，体验科学研究的乐趣。</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888365" y="2345373"/>
            <a:ext cx="10415270" cy="3228340"/>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9975850"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三、激发创新</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 name="文本框 2"/>
          <p:cNvSpPr txBox="1"/>
          <p:nvPr/>
        </p:nvSpPr>
        <p:spPr>
          <a:xfrm>
            <a:off x="859790" y="1751330"/>
            <a:ext cx="5184775" cy="368300"/>
          </a:xfrm>
          <a:prstGeom prst="rect">
            <a:avLst/>
          </a:prstGeom>
          <a:noFill/>
        </p:spPr>
        <p:txBody>
          <a:bodyPr wrap="square" rtlCol="0" anchor="t">
            <a:spAutoFit/>
          </a:bodyPr>
          <a:p>
            <a:r>
              <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（二）心理环境</a:t>
            </a:r>
            <a:endPar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7" name="文本框 6"/>
          <p:cNvSpPr txBox="1"/>
          <p:nvPr/>
        </p:nvSpPr>
        <p:spPr>
          <a:xfrm>
            <a:off x="1131570" y="2917825"/>
            <a:ext cx="9932670" cy="2084070"/>
          </a:xfrm>
          <a:prstGeom prst="rect">
            <a:avLst/>
          </a:prstGeom>
          <a:noFill/>
        </p:spPr>
        <p:txBody>
          <a:bodyPr wrap="square" rtlCol="0" anchor="t">
            <a:spAutoFit/>
          </a:bodyPr>
          <a:p>
            <a:pPr algn="just">
              <a:lnSpc>
                <a:spcPct val="120000"/>
              </a:lnSpc>
              <a:spcBef>
                <a:spcPts val="0"/>
              </a:spcBef>
              <a:spcAft>
                <a:spcPts val="0"/>
              </a:spcAft>
            </a:pPr>
            <a:r>
              <a:rPr lang="zh-CN" altLang="en-US"/>
              <a:t>心理学研究表明，学生创造性思维的产生，有赖于他们的心理自由。美国著名的心理学家罗杰斯认为，心理的安全和心理的自由是促进创造性的两个充要条件，创新思维只有在无拘无束的思维空间才能孕育、诞生。创造创新心理环境可以通过以下三个方面实现。</a:t>
            </a:r>
            <a:endParaRPr lang="zh-CN" altLang="en-US"/>
          </a:p>
          <a:p>
            <a:pPr algn="just">
              <a:lnSpc>
                <a:spcPct val="120000"/>
              </a:lnSpc>
              <a:spcBef>
                <a:spcPts val="0"/>
              </a:spcBef>
              <a:spcAft>
                <a:spcPts val="0"/>
              </a:spcAft>
            </a:pPr>
            <a:r>
              <a:rPr lang="zh-CN" altLang="en-US"/>
              <a:t>1. 保持童心</a:t>
            </a:r>
            <a:endParaRPr lang="zh-CN" altLang="en-US"/>
          </a:p>
          <a:p>
            <a:pPr algn="just">
              <a:lnSpc>
                <a:spcPct val="120000"/>
              </a:lnSpc>
              <a:spcBef>
                <a:spcPts val="0"/>
              </a:spcBef>
              <a:spcAft>
                <a:spcPts val="0"/>
              </a:spcAft>
            </a:pPr>
            <a:r>
              <a:rPr lang="zh-CN" altLang="en-US"/>
              <a:t>2. 增强自我成就动机</a:t>
            </a:r>
            <a:endParaRPr lang="zh-CN" altLang="en-US"/>
          </a:p>
          <a:p>
            <a:pPr algn="just">
              <a:lnSpc>
                <a:spcPct val="120000"/>
              </a:lnSpc>
              <a:spcBef>
                <a:spcPts val="0"/>
              </a:spcBef>
              <a:spcAft>
                <a:spcPts val="0"/>
              </a:spcAft>
            </a:pPr>
            <a:r>
              <a:rPr lang="zh-CN" altLang="en-US"/>
              <a:t>3. 培养自我的积极期望</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6"/>
          <p:cNvSpPr/>
          <p:nvPr/>
        </p:nvSpPr>
        <p:spPr>
          <a:xfrm>
            <a:off x="7477760" y="1523532"/>
            <a:ext cx="762000" cy="127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1" name="Freeform 11"/>
          <p:cNvSpPr/>
          <p:nvPr/>
        </p:nvSpPr>
        <p:spPr>
          <a:xfrm rot="5400000">
            <a:off x="11489025" y="335281"/>
            <a:ext cx="355600" cy="355600"/>
          </a:xfrm>
          <a:custGeom>
            <a:avLst/>
            <a:gdLst>
              <a:gd name="connsiteX0" fmla="*/ 0 w 355600"/>
              <a:gd name="connsiteY0" fmla="*/ 355600 h 355600"/>
              <a:gd name="connsiteX1" fmla="*/ 0 w 355600"/>
              <a:gd name="connsiteY1" fmla="*/ 79022 h 355600"/>
              <a:gd name="connsiteX2" fmla="*/ 0 w 355600"/>
              <a:gd name="connsiteY2" fmla="*/ 0 h 355600"/>
              <a:gd name="connsiteX3" fmla="*/ 79022 w 355600"/>
              <a:gd name="connsiteY3" fmla="*/ 0 h 355600"/>
              <a:gd name="connsiteX4" fmla="*/ 355600 w 355600"/>
              <a:gd name="connsiteY4" fmla="*/ 0 h 355600"/>
              <a:gd name="connsiteX5" fmla="*/ 355600 w 355600"/>
              <a:gd name="connsiteY5" fmla="*/ 79022 h 355600"/>
              <a:gd name="connsiteX6" fmla="*/ 79022 w 355600"/>
              <a:gd name="connsiteY6" fmla="*/ 79022 h 355600"/>
              <a:gd name="connsiteX7" fmla="*/ 79022 w 355600"/>
              <a:gd name="connsiteY7" fmla="*/ 355600 h 35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600" h="355600">
                <a:moveTo>
                  <a:pt x="0" y="355600"/>
                </a:moveTo>
                <a:lnTo>
                  <a:pt x="0" y="79022"/>
                </a:lnTo>
                <a:lnTo>
                  <a:pt x="0" y="0"/>
                </a:lnTo>
                <a:lnTo>
                  <a:pt x="79022" y="0"/>
                </a:lnTo>
                <a:lnTo>
                  <a:pt x="355600" y="0"/>
                </a:lnTo>
                <a:lnTo>
                  <a:pt x="355600" y="79022"/>
                </a:lnTo>
                <a:lnTo>
                  <a:pt x="79022" y="79022"/>
                </a:lnTo>
                <a:lnTo>
                  <a:pt x="79022" y="3556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2" name="任意形状 11"/>
          <p:cNvSpPr/>
          <p:nvPr/>
        </p:nvSpPr>
        <p:spPr>
          <a:xfrm>
            <a:off x="254000" y="2127250"/>
            <a:ext cx="2603500" cy="2603500"/>
          </a:xfrm>
          <a:custGeom>
            <a:avLst/>
            <a:gdLst>
              <a:gd name="connsiteX0" fmla="*/ 1301750 w 2603500"/>
              <a:gd name="connsiteY0" fmla="*/ 0 h 2603500"/>
              <a:gd name="connsiteX1" fmla="*/ 2603500 w 2603500"/>
              <a:gd name="connsiteY1" fmla="*/ 1301750 h 2603500"/>
              <a:gd name="connsiteX2" fmla="*/ 1301750 w 2603500"/>
              <a:gd name="connsiteY2" fmla="*/ 2603500 h 2603500"/>
              <a:gd name="connsiteX3" fmla="*/ 0 w 2603500"/>
              <a:gd name="connsiteY3" fmla="*/ 1301750 h 2603500"/>
            </a:gdLst>
            <a:ahLst/>
            <a:cxnLst>
              <a:cxn ang="0">
                <a:pos x="connsiteX0" y="connsiteY0"/>
              </a:cxn>
              <a:cxn ang="0">
                <a:pos x="connsiteX1" y="connsiteY1"/>
              </a:cxn>
              <a:cxn ang="0">
                <a:pos x="connsiteX2" y="connsiteY2"/>
              </a:cxn>
              <a:cxn ang="0">
                <a:pos x="connsiteX3" y="connsiteY3"/>
              </a:cxn>
            </a:cxnLst>
            <a:rect l="l" t="t" r="r" b="b"/>
            <a:pathLst>
              <a:path w="2603500" h="2603500">
                <a:moveTo>
                  <a:pt x="1301750" y="0"/>
                </a:moveTo>
                <a:lnTo>
                  <a:pt x="2603500" y="1301750"/>
                </a:lnTo>
                <a:lnTo>
                  <a:pt x="1301750" y="2603500"/>
                </a:lnTo>
                <a:lnTo>
                  <a:pt x="0" y="1301750"/>
                </a:lnTo>
                <a:close/>
              </a:path>
            </a:pathLst>
          </a:custGeom>
          <a:blipFill>
            <a:blip r:embed="rId1"/>
            <a:stretch>
              <a:fillRect l="-25772" r="-2577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14" tIns="22857" rIns="45714" bIns="22857" numCol="1" spcCol="0" rtlCol="0" fromWordArt="0" anchor="ctr" anchorCtr="0" forceAA="0" compatLnSpc="1">
            <a:noAutofit/>
          </a:bodyPr>
          <a:lstStyle/>
          <a:p>
            <a:pPr algn="ctr"/>
            <a:endParaRPr lang="en-US" sz="90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3" name="任意形状 12"/>
          <p:cNvSpPr/>
          <p:nvPr/>
        </p:nvSpPr>
        <p:spPr>
          <a:xfrm>
            <a:off x="0" y="0"/>
            <a:ext cx="6464020" cy="6858000"/>
          </a:xfrm>
          <a:custGeom>
            <a:avLst/>
            <a:gdLst>
              <a:gd name="connsiteX0" fmla="*/ 25435 w 6464020"/>
              <a:gd name="connsiteY0" fmla="*/ 0 h 6858000"/>
              <a:gd name="connsiteX1" fmla="*/ 3035989 w 6464020"/>
              <a:gd name="connsiteY1" fmla="*/ 0 h 6858000"/>
              <a:gd name="connsiteX2" fmla="*/ 6464020 w 6464020"/>
              <a:gd name="connsiteY2" fmla="*/ 3408528 h 6858000"/>
              <a:gd name="connsiteX3" fmla="*/ 4967331 w 6464020"/>
              <a:gd name="connsiteY3" fmla="*/ 4913781 h 6858000"/>
              <a:gd name="connsiteX4" fmla="*/ 4956721 w 6464020"/>
              <a:gd name="connsiteY4" fmla="*/ 4903232 h 6858000"/>
              <a:gd name="connsiteX5" fmla="*/ 3001953 w 6464020"/>
              <a:gd name="connsiteY5" fmla="*/ 6858000 h 6858000"/>
              <a:gd name="connsiteX6" fmla="*/ 0 w 6464020"/>
              <a:gd name="connsiteY6" fmla="*/ 6858000 h 6858000"/>
              <a:gd name="connsiteX7" fmla="*/ 3451464 w 6464020"/>
              <a:gd name="connsiteY7" fmla="*/ 340653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64020" h="6858000">
                <a:moveTo>
                  <a:pt x="25435" y="0"/>
                </a:moveTo>
                <a:lnTo>
                  <a:pt x="3035989" y="0"/>
                </a:lnTo>
                <a:lnTo>
                  <a:pt x="6464020" y="3408528"/>
                </a:lnTo>
                <a:lnTo>
                  <a:pt x="4967331" y="4913781"/>
                </a:lnTo>
                <a:lnTo>
                  <a:pt x="4956721" y="4903232"/>
                </a:lnTo>
                <a:lnTo>
                  <a:pt x="3001953" y="6858000"/>
                </a:lnTo>
                <a:lnTo>
                  <a:pt x="0" y="6858000"/>
                </a:lnTo>
                <a:lnTo>
                  <a:pt x="3451464" y="3406537"/>
                </a:lnTo>
                <a:close/>
              </a:path>
            </a:pathLst>
          </a:custGeom>
          <a:blipFill>
            <a:blip r:embed="rId2"/>
            <a:stretch>
              <a:fillRect l="-30821" r="-3082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14" tIns="22857" rIns="45714" bIns="22857" numCol="1" spcCol="0" rtlCol="0" fromWordArt="0" anchor="ctr" anchorCtr="0" forceAA="0" compatLnSpc="1">
            <a:noAutofit/>
          </a:bodyPr>
          <a:lstStyle/>
          <a:p>
            <a:pPr algn="ctr"/>
            <a:endParaRPr lang="en-US" sz="90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TextBox 7"/>
          <p:cNvSpPr txBox="1"/>
          <p:nvPr/>
        </p:nvSpPr>
        <p:spPr>
          <a:xfrm>
            <a:off x="7362211" y="2041106"/>
            <a:ext cx="4126814" cy="583565"/>
          </a:xfrm>
          <a:prstGeom prst="rect">
            <a:avLst/>
          </a:prstGeom>
          <a:noFill/>
        </p:spPr>
        <p:txBody>
          <a:bodyPr wrap="square" rtlCol="0">
            <a:spAutoFit/>
          </a:bodyPr>
          <a:lstStyle/>
          <a:p>
            <a:r>
              <a:rPr lang="zh-CN" altLang="en-US" sz="3200" dirty="0">
                <a:latin typeface="思源黑体" panose="020B0500000000000000" pitchFamily="34" charset="-122"/>
                <a:ea typeface="思源黑体" panose="020B0500000000000000" pitchFamily="34" charset="-122"/>
                <a:sym typeface="思源黑体" panose="020B0500000000000000" pitchFamily="34" charset="-122"/>
              </a:rPr>
              <a:t>第三节 创新能力训练</a:t>
            </a:r>
            <a:endParaRPr lang="zh-CN" altLang="en-US" sz="3200"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7" name="TextBox 24"/>
          <p:cNvSpPr txBox="1"/>
          <p:nvPr/>
        </p:nvSpPr>
        <p:spPr>
          <a:xfrm>
            <a:off x="7477760" y="3017520"/>
            <a:ext cx="4098290" cy="2398395"/>
          </a:xfrm>
          <a:prstGeom prst="rect">
            <a:avLst/>
          </a:prstGeom>
          <a:noFill/>
        </p:spPr>
        <p:txBody>
          <a:bodyPr wrap="square" lIns="91423" tIns="45712" rIns="91423" bIns="45712" rtlCol="0">
            <a:spAutoFit/>
          </a:bodyPr>
          <a:lstStyle/>
          <a:p>
            <a:pPr lvl="0" defTabSz="1217930">
              <a:lnSpc>
                <a:spcPts val="2000"/>
              </a:lnSpc>
              <a:defRPr/>
            </a:pPr>
            <a:r>
              <a:rPr sz="16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创新技法是</a:t>
            </a:r>
            <a:r>
              <a:rPr sz="1600" b="1" dirty="0">
                <a:solidFill>
                  <a:schemeClr val="accent6"/>
                </a:solidFill>
                <a:latin typeface="冬青黑体简体中文 W6" panose="020B0600000000000000" charset="-122"/>
                <a:ea typeface="冬青黑体简体中文 W6" panose="020B0600000000000000" charset="-122"/>
                <a:sym typeface="思源黑体" panose="020B0500000000000000" pitchFamily="34" charset="-122"/>
              </a:rPr>
              <a:t>创新方法、创新经验及创新技巧的总称</a:t>
            </a:r>
            <a:r>
              <a:rPr sz="16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创新技法主要研究在发明创造过程中分析、解决问题，形成新设想、产生新方案的规律、途径、手段和方法，目的在于拓展创造思维的深度和广度，提高创造活动的成效，缩短创造探索过程。一个人仅有创新思维而没有正确的创新方法不可能实现创新，掌握创新技法对于培养和提高人们的创新能力具有重要作用。</a:t>
            </a:r>
            <a:endParaRPr sz="16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文本框 41"/>
          <p:cNvSpPr txBox="1"/>
          <p:nvPr/>
        </p:nvSpPr>
        <p:spPr>
          <a:xfrm>
            <a:off x="1088390" y="379730"/>
            <a:ext cx="5219065" cy="368300"/>
          </a:xfrm>
          <a:prstGeom prst="rect">
            <a:avLst/>
          </a:prstGeom>
          <a:noFill/>
        </p:spPr>
        <p:txBody>
          <a:bodyPr wrap="square" rtlCol="0">
            <a:spAutoFit/>
          </a:bodyPr>
          <a:lstStyle/>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典型性的常用创新技法</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2" name="Group 2"/>
          <p:cNvGrpSpPr/>
          <p:nvPr/>
        </p:nvGrpSpPr>
        <p:grpSpPr>
          <a:xfrm>
            <a:off x="4327387" y="1523098"/>
            <a:ext cx="3207026" cy="2910862"/>
            <a:chOff x="4492487" y="1700898"/>
            <a:chExt cx="3207026" cy="2910862"/>
          </a:xfrm>
        </p:grpSpPr>
        <p:sp>
          <p:nvSpPr>
            <p:cNvPr id="3" name="Freeform 5"/>
            <p:cNvSpPr>
              <a:spLocks noEditPoints="1"/>
            </p:cNvSpPr>
            <p:nvPr/>
          </p:nvSpPr>
          <p:spPr bwMode="auto">
            <a:xfrm>
              <a:off x="4523833" y="1794937"/>
              <a:ext cx="3175680" cy="2816823"/>
            </a:xfrm>
            <a:custGeom>
              <a:avLst/>
              <a:gdLst>
                <a:gd name="T0" fmla="*/ 802 w 1415"/>
                <a:gd name="T1" fmla="*/ 806 h 1255"/>
                <a:gd name="T2" fmla="*/ 600 w 1415"/>
                <a:gd name="T3" fmla="*/ 797 h 1255"/>
                <a:gd name="T4" fmla="*/ 507 w 1415"/>
                <a:gd name="T5" fmla="*/ 619 h 1255"/>
                <a:gd name="T6" fmla="*/ 615 w 1415"/>
                <a:gd name="T7" fmla="*/ 448 h 1255"/>
                <a:gd name="T8" fmla="*/ 817 w 1415"/>
                <a:gd name="T9" fmla="*/ 456 h 1255"/>
                <a:gd name="T10" fmla="*/ 910 w 1415"/>
                <a:gd name="T11" fmla="*/ 635 h 1255"/>
                <a:gd name="T12" fmla="*/ 802 w 1415"/>
                <a:gd name="T13" fmla="*/ 806 h 1255"/>
                <a:gd name="T14" fmla="*/ 383 w 1415"/>
                <a:gd name="T15" fmla="*/ 0 h 1255"/>
                <a:gd name="T16" fmla="*/ 383 w 1415"/>
                <a:gd name="T17" fmla="*/ 0 h 1255"/>
                <a:gd name="T18" fmla="*/ 382 w 1415"/>
                <a:gd name="T19" fmla="*/ 0 h 1255"/>
                <a:gd name="T20" fmla="*/ 378 w 1415"/>
                <a:gd name="T21" fmla="*/ 2 h 1255"/>
                <a:gd name="T22" fmla="*/ 377 w 1415"/>
                <a:gd name="T23" fmla="*/ 4 h 1255"/>
                <a:gd name="T24" fmla="*/ 2 w 1415"/>
                <a:gd name="T25" fmla="*/ 595 h 1255"/>
                <a:gd name="T26" fmla="*/ 2 w 1415"/>
                <a:gd name="T27" fmla="*/ 602 h 1255"/>
                <a:gd name="T28" fmla="*/ 2 w 1415"/>
                <a:gd name="T29" fmla="*/ 602 h 1255"/>
                <a:gd name="T30" fmla="*/ 326 w 1415"/>
                <a:gd name="T31" fmla="*/ 1222 h 1255"/>
                <a:gd name="T32" fmla="*/ 332 w 1415"/>
                <a:gd name="T33" fmla="*/ 1226 h 1255"/>
                <a:gd name="T34" fmla="*/ 332 w 1415"/>
                <a:gd name="T35" fmla="*/ 1226 h 1255"/>
                <a:gd name="T36" fmla="*/ 1032 w 1415"/>
                <a:gd name="T37" fmla="*/ 1255 h 1255"/>
                <a:gd name="T38" fmla="*/ 1032 w 1415"/>
                <a:gd name="T39" fmla="*/ 1255 h 1255"/>
                <a:gd name="T40" fmla="*/ 1038 w 1415"/>
                <a:gd name="T41" fmla="*/ 1252 h 1255"/>
                <a:gd name="T42" fmla="*/ 1413 w 1415"/>
                <a:gd name="T43" fmla="*/ 661 h 1255"/>
                <a:gd name="T44" fmla="*/ 1413 w 1415"/>
                <a:gd name="T45" fmla="*/ 654 h 1255"/>
                <a:gd name="T46" fmla="*/ 1089 w 1415"/>
                <a:gd name="T47" fmla="*/ 33 h 1255"/>
                <a:gd name="T48" fmla="*/ 1083 w 1415"/>
                <a:gd name="T49" fmla="*/ 29 h 1255"/>
                <a:gd name="T50" fmla="*/ 1083 w 1415"/>
                <a:gd name="T51" fmla="*/ 29 h 1255"/>
                <a:gd name="T52" fmla="*/ 383 w 1415"/>
                <a:gd name="T53" fmla="*/ 0 h 1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15" h="1255">
                  <a:moveTo>
                    <a:pt x="802" y="806"/>
                  </a:moveTo>
                  <a:cubicBezTo>
                    <a:pt x="600" y="797"/>
                    <a:pt x="600" y="797"/>
                    <a:pt x="600" y="797"/>
                  </a:cubicBezTo>
                  <a:cubicBezTo>
                    <a:pt x="507" y="619"/>
                    <a:pt x="507" y="619"/>
                    <a:pt x="507" y="619"/>
                  </a:cubicBezTo>
                  <a:cubicBezTo>
                    <a:pt x="615" y="448"/>
                    <a:pt x="615" y="448"/>
                    <a:pt x="615" y="448"/>
                  </a:cubicBezTo>
                  <a:cubicBezTo>
                    <a:pt x="817" y="456"/>
                    <a:pt x="817" y="456"/>
                    <a:pt x="817" y="456"/>
                  </a:cubicBezTo>
                  <a:cubicBezTo>
                    <a:pt x="910" y="635"/>
                    <a:pt x="910" y="635"/>
                    <a:pt x="910" y="635"/>
                  </a:cubicBezTo>
                  <a:cubicBezTo>
                    <a:pt x="802" y="806"/>
                    <a:pt x="802" y="806"/>
                    <a:pt x="802" y="806"/>
                  </a:cubicBezTo>
                  <a:moveTo>
                    <a:pt x="383" y="0"/>
                  </a:moveTo>
                  <a:cubicBezTo>
                    <a:pt x="383" y="0"/>
                    <a:pt x="383" y="0"/>
                    <a:pt x="383" y="0"/>
                  </a:cubicBezTo>
                  <a:cubicBezTo>
                    <a:pt x="382" y="0"/>
                    <a:pt x="382" y="0"/>
                    <a:pt x="382" y="0"/>
                  </a:cubicBezTo>
                  <a:cubicBezTo>
                    <a:pt x="381" y="0"/>
                    <a:pt x="379" y="1"/>
                    <a:pt x="378" y="2"/>
                  </a:cubicBezTo>
                  <a:cubicBezTo>
                    <a:pt x="378" y="3"/>
                    <a:pt x="377" y="3"/>
                    <a:pt x="377" y="4"/>
                  </a:cubicBezTo>
                  <a:cubicBezTo>
                    <a:pt x="2" y="595"/>
                    <a:pt x="2" y="595"/>
                    <a:pt x="2" y="595"/>
                  </a:cubicBezTo>
                  <a:cubicBezTo>
                    <a:pt x="0" y="597"/>
                    <a:pt x="0" y="600"/>
                    <a:pt x="2" y="602"/>
                  </a:cubicBezTo>
                  <a:cubicBezTo>
                    <a:pt x="2" y="602"/>
                    <a:pt x="2" y="602"/>
                    <a:pt x="2" y="602"/>
                  </a:cubicBezTo>
                  <a:cubicBezTo>
                    <a:pt x="326" y="1222"/>
                    <a:pt x="326" y="1222"/>
                    <a:pt x="326" y="1222"/>
                  </a:cubicBezTo>
                  <a:cubicBezTo>
                    <a:pt x="327" y="1225"/>
                    <a:pt x="330" y="1226"/>
                    <a:pt x="332" y="1226"/>
                  </a:cubicBezTo>
                  <a:cubicBezTo>
                    <a:pt x="332" y="1226"/>
                    <a:pt x="332" y="1226"/>
                    <a:pt x="332" y="1226"/>
                  </a:cubicBezTo>
                  <a:cubicBezTo>
                    <a:pt x="1032" y="1255"/>
                    <a:pt x="1032" y="1255"/>
                    <a:pt x="1032" y="1255"/>
                  </a:cubicBezTo>
                  <a:cubicBezTo>
                    <a:pt x="1032" y="1255"/>
                    <a:pt x="1032" y="1255"/>
                    <a:pt x="1032" y="1255"/>
                  </a:cubicBezTo>
                  <a:cubicBezTo>
                    <a:pt x="1034" y="1255"/>
                    <a:pt x="1037" y="1254"/>
                    <a:pt x="1038" y="1252"/>
                  </a:cubicBezTo>
                  <a:cubicBezTo>
                    <a:pt x="1413" y="661"/>
                    <a:pt x="1413" y="661"/>
                    <a:pt x="1413" y="661"/>
                  </a:cubicBezTo>
                  <a:cubicBezTo>
                    <a:pt x="1414" y="659"/>
                    <a:pt x="1415" y="656"/>
                    <a:pt x="1413" y="654"/>
                  </a:cubicBezTo>
                  <a:cubicBezTo>
                    <a:pt x="1089" y="33"/>
                    <a:pt x="1089" y="33"/>
                    <a:pt x="1089" y="33"/>
                  </a:cubicBezTo>
                  <a:cubicBezTo>
                    <a:pt x="1088" y="31"/>
                    <a:pt x="1085" y="29"/>
                    <a:pt x="1083" y="29"/>
                  </a:cubicBezTo>
                  <a:cubicBezTo>
                    <a:pt x="1083" y="29"/>
                    <a:pt x="1083" y="29"/>
                    <a:pt x="1083" y="29"/>
                  </a:cubicBezTo>
                  <a:cubicBezTo>
                    <a:pt x="383" y="0"/>
                    <a:pt x="383" y="0"/>
                    <a:pt x="383" y="0"/>
                  </a:cubicBezTo>
                </a:path>
              </a:pathLst>
            </a:custGeom>
            <a:solidFill>
              <a:schemeClr val="bg1">
                <a:lumMod val="85000"/>
              </a:schemeClr>
            </a:solidFill>
            <a:ln>
              <a:noFill/>
            </a:ln>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 name="Freeform 6"/>
            <p:cNvSpPr/>
            <p:nvPr/>
          </p:nvSpPr>
          <p:spPr bwMode="auto">
            <a:xfrm>
              <a:off x="4510862" y="3076883"/>
              <a:ext cx="1343557" cy="1359771"/>
            </a:xfrm>
            <a:custGeom>
              <a:avLst/>
              <a:gdLst>
                <a:gd name="T0" fmla="*/ 1034 w 1243"/>
                <a:gd name="T1" fmla="*/ 0 h 1258"/>
                <a:gd name="T2" fmla="*/ 1243 w 1243"/>
                <a:gd name="T3" fmla="*/ 363 h 1258"/>
                <a:gd name="T4" fmla="*/ 726 w 1243"/>
                <a:gd name="T5" fmla="*/ 1258 h 1258"/>
                <a:gd name="T6" fmla="*/ 0 w 1243"/>
                <a:gd name="T7" fmla="*/ 0 h 1258"/>
                <a:gd name="T8" fmla="*/ 0 w 1243"/>
                <a:gd name="T9" fmla="*/ 0 h 1258"/>
                <a:gd name="T10" fmla="*/ 1034 w 1243"/>
                <a:gd name="T11" fmla="*/ 0 h 1258"/>
              </a:gdLst>
              <a:ahLst/>
              <a:cxnLst>
                <a:cxn ang="0">
                  <a:pos x="T0" y="T1"/>
                </a:cxn>
                <a:cxn ang="0">
                  <a:pos x="T2" y="T3"/>
                </a:cxn>
                <a:cxn ang="0">
                  <a:pos x="T4" y="T5"/>
                </a:cxn>
                <a:cxn ang="0">
                  <a:pos x="T6" y="T7"/>
                </a:cxn>
                <a:cxn ang="0">
                  <a:pos x="T8" y="T9"/>
                </a:cxn>
                <a:cxn ang="0">
                  <a:pos x="T10" y="T11"/>
                </a:cxn>
              </a:cxnLst>
              <a:rect l="0" t="0" r="r" b="b"/>
              <a:pathLst>
                <a:path w="1243" h="1258">
                  <a:moveTo>
                    <a:pt x="1034" y="0"/>
                  </a:moveTo>
                  <a:lnTo>
                    <a:pt x="1243" y="363"/>
                  </a:lnTo>
                  <a:lnTo>
                    <a:pt x="726" y="1258"/>
                  </a:lnTo>
                  <a:lnTo>
                    <a:pt x="0" y="0"/>
                  </a:lnTo>
                  <a:lnTo>
                    <a:pt x="0" y="0"/>
                  </a:lnTo>
                  <a:lnTo>
                    <a:pt x="1034" y="0"/>
                  </a:lnTo>
                  <a:close/>
                </a:path>
              </a:pathLst>
            </a:custGeom>
            <a:solidFill>
              <a:schemeClr val="accent3">
                <a:lumMod val="60000"/>
                <a:lumOff val="40000"/>
              </a:schemeClr>
            </a:solidFill>
            <a:ln>
              <a:noFill/>
            </a:ln>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 name="Freeform 7"/>
            <p:cNvSpPr/>
            <p:nvPr/>
          </p:nvSpPr>
          <p:spPr bwMode="auto">
            <a:xfrm>
              <a:off x="4492487" y="3062831"/>
              <a:ext cx="1378145" cy="1400845"/>
            </a:xfrm>
            <a:custGeom>
              <a:avLst/>
              <a:gdLst>
                <a:gd name="T0" fmla="*/ 1051 w 1275"/>
                <a:gd name="T1" fmla="*/ 13 h 1296"/>
                <a:gd name="T2" fmla="*/ 1040 w 1275"/>
                <a:gd name="T3" fmla="*/ 19 h 1296"/>
                <a:gd name="T4" fmla="*/ 1246 w 1275"/>
                <a:gd name="T5" fmla="*/ 376 h 1296"/>
                <a:gd name="T6" fmla="*/ 743 w 1275"/>
                <a:gd name="T7" fmla="*/ 1246 h 1296"/>
                <a:gd name="T8" fmla="*/ 27 w 1275"/>
                <a:gd name="T9" fmla="*/ 7 h 1296"/>
                <a:gd name="T10" fmla="*/ 17 w 1275"/>
                <a:gd name="T11" fmla="*/ 13 h 1296"/>
                <a:gd name="T12" fmla="*/ 23 w 1275"/>
                <a:gd name="T13" fmla="*/ 23 h 1296"/>
                <a:gd name="T14" fmla="*/ 23 w 1275"/>
                <a:gd name="T15" fmla="*/ 23 h 1296"/>
                <a:gd name="T16" fmla="*/ 17 w 1275"/>
                <a:gd name="T17" fmla="*/ 13 h 1296"/>
                <a:gd name="T18" fmla="*/ 17 w 1275"/>
                <a:gd name="T19" fmla="*/ 25 h 1296"/>
                <a:gd name="T20" fmla="*/ 1051 w 1275"/>
                <a:gd name="T21" fmla="*/ 25 h 1296"/>
                <a:gd name="T22" fmla="*/ 1051 w 1275"/>
                <a:gd name="T23" fmla="*/ 13 h 1296"/>
                <a:gd name="T24" fmla="*/ 1040 w 1275"/>
                <a:gd name="T25" fmla="*/ 19 h 1296"/>
                <a:gd name="T26" fmla="*/ 1051 w 1275"/>
                <a:gd name="T27" fmla="*/ 13 h 1296"/>
                <a:gd name="T28" fmla="*/ 1051 w 1275"/>
                <a:gd name="T29" fmla="*/ 0 h 1296"/>
                <a:gd name="T30" fmla="*/ 13 w 1275"/>
                <a:gd name="T31" fmla="*/ 0 h 1296"/>
                <a:gd name="T32" fmla="*/ 8 w 1275"/>
                <a:gd name="T33" fmla="*/ 2 h 1296"/>
                <a:gd name="T34" fmla="*/ 0 w 1275"/>
                <a:gd name="T35" fmla="*/ 9 h 1296"/>
                <a:gd name="T36" fmla="*/ 743 w 1275"/>
                <a:gd name="T37" fmla="*/ 1296 h 1296"/>
                <a:gd name="T38" fmla="*/ 1275 w 1275"/>
                <a:gd name="T39" fmla="*/ 376 h 1296"/>
                <a:gd name="T40" fmla="*/ 1057 w 1275"/>
                <a:gd name="T41" fmla="*/ 0 h 1296"/>
                <a:gd name="T42" fmla="*/ 1051 w 1275"/>
                <a:gd name="T43" fmla="*/ 0 h 1296"/>
                <a:gd name="T44" fmla="*/ 1051 w 1275"/>
                <a:gd name="T45" fmla="*/ 13 h 1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75" h="1296">
                  <a:moveTo>
                    <a:pt x="1051" y="13"/>
                  </a:moveTo>
                  <a:lnTo>
                    <a:pt x="1040" y="19"/>
                  </a:lnTo>
                  <a:lnTo>
                    <a:pt x="1246" y="376"/>
                  </a:lnTo>
                  <a:lnTo>
                    <a:pt x="743" y="1246"/>
                  </a:lnTo>
                  <a:lnTo>
                    <a:pt x="27" y="7"/>
                  </a:lnTo>
                  <a:lnTo>
                    <a:pt x="17" y="13"/>
                  </a:lnTo>
                  <a:lnTo>
                    <a:pt x="23" y="23"/>
                  </a:lnTo>
                  <a:lnTo>
                    <a:pt x="23" y="23"/>
                  </a:lnTo>
                  <a:lnTo>
                    <a:pt x="17" y="13"/>
                  </a:lnTo>
                  <a:lnTo>
                    <a:pt x="17" y="25"/>
                  </a:lnTo>
                  <a:lnTo>
                    <a:pt x="1051" y="25"/>
                  </a:lnTo>
                  <a:lnTo>
                    <a:pt x="1051" y="13"/>
                  </a:lnTo>
                  <a:lnTo>
                    <a:pt x="1040" y="19"/>
                  </a:lnTo>
                  <a:lnTo>
                    <a:pt x="1051" y="13"/>
                  </a:lnTo>
                  <a:lnTo>
                    <a:pt x="1051" y="0"/>
                  </a:lnTo>
                  <a:lnTo>
                    <a:pt x="13" y="0"/>
                  </a:lnTo>
                  <a:lnTo>
                    <a:pt x="8" y="2"/>
                  </a:lnTo>
                  <a:lnTo>
                    <a:pt x="0" y="9"/>
                  </a:lnTo>
                  <a:lnTo>
                    <a:pt x="743" y="1296"/>
                  </a:lnTo>
                  <a:lnTo>
                    <a:pt x="1275" y="376"/>
                  </a:lnTo>
                  <a:lnTo>
                    <a:pt x="1057" y="0"/>
                  </a:lnTo>
                  <a:lnTo>
                    <a:pt x="1051" y="0"/>
                  </a:lnTo>
                  <a:lnTo>
                    <a:pt x="1051" y="1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6" name="Freeform 8"/>
            <p:cNvSpPr/>
            <p:nvPr/>
          </p:nvSpPr>
          <p:spPr bwMode="auto">
            <a:xfrm>
              <a:off x="6308397" y="3076883"/>
              <a:ext cx="1344638" cy="1359771"/>
            </a:xfrm>
            <a:custGeom>
              <a:avLst/>
              <a:gdLst>
                <a:gd name="T0" fmla="*/ 1244 w 1244"/>
                <a:gd name="T1" fmla="*/ 0 h 1258"/>
                <a:gd name="T2" fmla="*/ 517 w 1244"/>
                <a:gd name="T3" fmla="*/ 1258 h 1258"/>
                <a:gd name="T4" fmla="*/ 0 w 1244"/>
                <a:gd name="T5" fmla="*/ 363 h 1258"/>
                <a:gd name="T6" fmla="*/ 210 w 1244"/>
                <a:gd name="T7" fmla="*/ 0 h 1258"/>
                <a:gd name="T8" fmla="*/ 1244 w 1244"/>
                <a:gd name="T9" fmla="*/ 0 h 1258"/>
              </a:gdLst>
              <a:ahLst/>
              <a:cxnLst>
                <a:cxn ang="0">
                  <a:pos x="T0" y="T1"/>
                </a:cxn>
                <a:cxn ang="0">
                  <a:pos x="T2" y="T3"/>
                </a:cxn>
                <a:cxn ang="0">
                  <a:pos x="T4" y="T5"/>
                </a:cxn>
                <a:cxn ang="0">
                  <a:pos x="T6" y="T7"/>
                </a:cxn>
                <a:cxn ang="0">
                  <a:pos x="T8" y="T9"/>
                </a:cxn>
              </a:cxnLst>
              <a:rect l="0" t="0" r="r" b="b"/>
              <a:pathLst>
                <a:path w="1244" h="1258">
                  <a:moveTo>
                    <a:pt x="1244" y="0"/>
                  </a:moveTo>
                  <a:lnTo>
                    <a:pt x="517" y="1258"/>
                  </a:lnTo>
                  <a:lnTo>
                    <a:pt x="0" y="363"/>
                  </a:lnTo>
                  <a:lnTo>
                    <a:pt x="210" y="0"/>
                  </a:lnTo>
                  <a:lnTo>
                    <a:pt x="1244" y="0"/>
                  </a:lnTo>
                  <a:close/>
                </a:path>
              </a:pathLst>
            </a:custGeom>
            <a:solidFill>
              <a:schemeClr val="accent2">
                <a:lumMod val="60000"/>
                <a:lumOff val="40000"/>
              </a:schemeClr>
            </a:solidFill>
            <a:ln>
              <a:noFill/>
            </a:ln>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7" name="Freeform 9"/>
            <p:cNvSpPr/>
            <p:nvPr/>
          </p:nvSpPr>
          <p:spPr bwMode="auto">
            <a:xfrm>
              <a:off x="6292183" y="3062831"/>
              <a:ext cx="1373822" cy="1387874"/>
            </a:xfrm>
            <a:custGeom>
              <a:avLst/>
              <a:gdLst>
                <a:gd name="T0" fmla="*/ 606 w 612"/>
                <a:gd name="T1" fmla="*/ 6 h 618"/>
                <a:gd name="T2" fmla="*/ 601 w 612"/>
                <a:gd name="T3" fmla="*/ 3 h 618"/>
                <a:gd name="T4" fmla="*/ 256 w 612"/>
                <a:gd name="T5" fmla="*/ 600 h 618"/>
                <a:gd name="T6" fmla="*/ 14 w 612"/>
                <a:gd name="T7" fmla="*/ 181 h 618"/>
                <a:gd name="T8" fmla="*/ 111 w 612"/>
                <a:gd name="T9" fmla="*/ 12 h 618"/>
                <a:gd name="T10" fmla="*/ 606 w 612"/>
                <a:gd name="T11" fmla="*/ 12 h 618"/>
                <a:gd name="T12" fmla="*/ 606 w 612"/>
                <a:gd name="T13" fmla="*/ 6 h 618"/>
                <a:gd name="T14" fmla="*/ 601 w 612"/>
                <a:gd name="T15" fmla="*/ 3 h 618"/>
                <a:gd name="T16" fmla="*/ 606 w 612"/>
                <a:gd name="T17" fmla="*/ 6 h 618"/>
                <a:gd name="T18" fmla="*/ 606 w 612"/>
                <a:gd name="T19" fmla="*/ 0 h 618"/>
                <a:gd name="T20" fmla="*/ 108 w 612"/>
                <a:gd name="T21" fmla="*/ 0 h 618"/>
                <a:gd name="T22" fmla="*/ 102 w 612"/>
                <a:gd name="T23" fmla="*/ 3 h 618"/>
                <a:gd name="T24" fmla="*/ 1 w 612"/>
                <a:gd name="T25" fmla="*/ 178 h 618"/>
                <a:gd name="T26" fmla="*/ 1 w 612"/>
                <a:gd name="T27" fmla="*/ 184 h 618"/>
                <a:gd name="T28" fmla="*/ 251 w 612"/>
                <a:gd name="T29" fmla="*/ 615 h 618"/>
                <a:gd name="T30" fmla="*/ 256 w 612"/>
                <a:gd name="T31" fmla="*/ 618 h 618"/>
                <a:gd name="T32" fmla="*/ 261 w 612"/>
                <a:gd name="T33" fmla="*/ 615 h 618"/>
                <a:gd name="T34" fmla="*/ 611 w 612"/>
                <a:gd name="T35" fmla="*/ 9 h 618"/>
                <a:gd name="T36" fmla="*/ 611 w 612"/>
                <a:gd name="T37" fmla="*/ 3 h 618"/>
                <a:gd name="T38" fmla="*/ 606 w 612"/>
                <a:gd name="T39" fmla="*/ 0 h 618"/>
                <a:gd name="T40" fmla="*/ 606 w 612"/>
                <a:gd name="T41" fmla="*/ 6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12" h="618">
                  <a:moveTo>
                    <a:pt x="606" y="6"/>
                  </a:moveTo>
                  <a:cubicBezTo>
                    <a:pt x="601" y="3"/>
                    <a:pt x="601" y="3"/>
                    <a:pt x="601" y="3"/>
                  </a:cubicBezTo>
                  <a:cubicBezTo>
                    <a:pt x="256" y="600"/>
                    <a:pt x="256" y="600"/>
                    <a:pt x="256" y="600"/>
                  </a:cubicBezTo>
                  <a:cubicBezTo>
                    <a:pt x="14" y="181"/>
                    <a:pt x="14" y="181"/>
                    <a:pt x="14" y="181"/>
                  </a:cubicBezTo>
                  <a:cubicBezTo>
                    <a:pt x="111" y="12"/>
                    <a:pt x="111" y="12"/>
                    <a:pt x="111" y="12"/>
                  </a:cubicBezTo>
                  <a:cubicBezTo>
                    <a:pt x="606" y="12"/>
                    <a:pt x="606" y="12"/>
                    <a:pt x="606" y="12"/>
                  </a:cubicBezTo>
                  <a:cubicBezTo>
                    <a:pt x="606" y="6"/>
                    <a:pt x="606" y="6"/>
                    <a:pt x="606" y="6"/>
                  </a:cubicBezTo>
                  <a:cubicBezTo>
                    <a:pt x="601" y="3"/>
                    <a:pt x="601" y="3"/>
                    <a:pt x="601" y="3"/>
                  </a:cubicBezTo>
                  <a:cubicBezTo>
                    <a:pt x="606" y="6"/>
                    <a:pt x="606" y="6"/>
                    <a:pt x="606" y="6"/>
                  </a:cubicBezTo>
                  <a:cubicBezTo>
                    <a:pt x="606" y="0"/>
                    <a:pt x="606" y="0"/>
                    <a:pt x="606" y="0"/>
                  </a:cubicBezTo>
                  <a:cubicBezTo>
                    <a:pt x="108" y="0"/>
                    <a:pt x="108" y="0"/>
                    <a:pt x="108" y="0"/>
                  </a:cubicBezTo>
                  <a:cubicBezTo>
                    <a:pt x="105" y="0"/>
                    <a:pt x="103" y="1"/>
                    <a:pt x="102" y="3"/>
                  </a:cubicBezTo>
                  <a:cubicBezTo>
                    <a:pt x="1" y="178"/>
                    <a:pt x="1" y="178"/>
                    <a:pt x="1" y="178"/>
                  </a:cubicBezTo>
                  <a:cubicBezTo>
                    <a:pt x="0" y="179"/>
                    <a:pt x="0" y="182"/>
                    <a:pt x="1" y="184"/>
                  </a:cubicBezTo>
                  <a:cubicBezTo>
                    <a:pt x="251" y="615"/>
                    <a:pt x="251" y="615"/>
                    <a:pt x="251" y="615"/>
                  </a:cubicBezTo>
                  <a:cubicBezTo>
                    <a:pt x="252" y="617"/>
                    <a:pt x="254" y="618"/>
                    <a:pt x="256" y="618"/>
                  </a:cubicBezTo>
                  <a:cubicBezTo>
                    <a:pt x="258" y="618"/>
                    <a:pt x="260" y="617"/>
                    <a:pt x="261" y="615"/>
                  </a:cubicBezTo>
                  <a:cubicBezTo>
                    <a:pt x="611" y="9"/>
                    <a:pt x="611" y="9"/>
                    <a:pt x="611" y="9"/>
                  </a:cubicBezTo>
                  <a:cubicBezTo>
                    <a:pt x="612" y="7"/>
                    <a:pt x="612" y="5"/>
                    <a:pt x="611" y="3"/>
                  </a:cubicBezTo>
                  <a:cubicBezTo>
                    <a:pt x="610" y="1"/>
                    <a:pt x="608" y="0"/>
                    <a:pt x="606" y="0"/>
                  </a:cubicBezTo>
                  <a:lnTo>
                    <a:pt x="606"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8" name="Freeform 10"/>
            <p:cNvSpPr/>
            <p:nvPr/>
          </p:nvSpPr>
          <p:spPr bwMode="auto">
            <a:xfrm>
              <a:off x="5295594" y="1713869"/>
              <a:ext cx="1571627" cy="969567"/>
            </a:xfrm>
            <a:custGeom>
              <a:avLst/>
              <a:gdLst>
                <a:gd name="T0" fmla="*/ 1454 w 1454"/>
                <a:gd name="T1" fmla="*/ 0 h 897"/>
                <a:gd name="T2" fmla="*/ 937 w 1454"/>
                <a:gd name="T3" fmla="*/ 897 h 897"/>
                <a:gd name="T4" fmla="*/ 517 w 1454"/>
                <a:gd name="T5" fmla="*/ 897 h 897"/>
                <a:gd name="T6" fmla="*/ 0 w 1454"/>
                <a:gd name="T7" fmla="*/ 0 h 897"/>
                <a:gd name="T8" fmla="*/ 1454 w 1454"/>
                <a:gd name="T9" fmla="*/ 0 h 897"/>
              </a:gdLst>
              <a:ahLst/>
              <a:cxnLst>
                <a:cxn ang="0">
                  <a:pos x="T0" y="T1"/>
                </a:cxn>
                <a:cxn ang="0">
                  <a:pos x="T2" y="T3"/>
                </a:cxn>
                <a:cxn ang="0">
                  <a:pos x="T4" y="T5"/>
                </a:cxn>
                <a:cxn ang="0">
                  <a:pos x="T6" y="T7"/>
                </a:cxn>
                <a:cxn ang="0">
                  <a:pos x="T8" y="T9"/>
                </a:cxn>
              </a:cxnLst>
              <a:rect l="0" t="0" r="r" b="b"/>
              <a:pathLst>
                <a:path w="1454" h="897">
                  <a:moveTo>
                    <a:pt x="1454" y="0"/>
                  </a:moveTo>
                  <a:lnTo>
                    <a:pt x="937" y="897"/>
                  </a:lnTo>
                  <a:lnTo>
                    <a:pt x="517" y="897"/>
                  </a:lnTo>
                  <a:lnTo>
                    <a:pt x="0" y="0"/>
                  </a:lnTo>
                  <a:lnTo>
                    <a:pt x="1454" y="0"/>
                  </a:lnTo>
                  <a:close/>
                </a:path>
              </a:pathLst>
            </a:custGeom>
            <a:solidFill>
              <a:schemeClr val="accent1">
                <a:lumMod val="60000"/>
                <a:lumOff val="40000"/>
              </a:schemeClr>
            </a:solidFill>
            <a:ln>
              <a:noFill/>
            </a:ln>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9" name="Freeform 11"/>
            <p:cNvSpPr/>
            <p:nvPr/>
          </p:nvSpPr>
          <p:spPr bwMode="auto">
            <a:xfrm>
              <a:off x="5280462" y="1700899"/>
              <a:ext cx="1599730" cy="996589"/>
            </a:xfrm>
            <a:custGeom>
              <a:avLst/>
              <a:gdLst>
                <a:gd name="T0" fmla="*/ 707 w 713"/>
                <a:gd name="T1" fmla="*/ 6 h 444"/>
                <a:gd name="T2" fmla="*/ 702 w 713"/>
                <a:gd name="T3" fmla="*/ 3 h 444"/>
                <a:gd name="T4" fmla="*/ 454 w 713"/>
                <a:gd name="T5" fmla="*/ 432 h 444"/>
                <a:gd name="T6" fmla="*/ 259 w 713"/>
                <a:gd name="T7" fmla="*/ 432 h 444"/>
                <a:gd name="T8" fmla="*/ 17 w 713"/>
                <a:gd name="T9" fmla="*/ 12 h 444"/>
                <a:gd name="T10" fmla="*/ 707 w 713"/>
                <a:gd name="T11" fmla="*/ 12 h 444"/>
                <a:gd name="T12" fmla="*/ 707 w 713"/>
                <a:gd name="T13" fmla="*/ 6 h 444"/>
                <a:gd name="T14" fmla="*/ 702 w 713"/>
                <a:gd name="T15" fmla="*/ 3 h 444"/>
                <a:gd name="T16" fmla="*/ 707 w 713"/>
                <a:gd name="T17" fmla="*/ 6 h 444"/>
                <a:gd name="T18" fmla="*/ 707 w 713"/>
                <a:gd name="T19" fmla="*/ 0 h 444"/>
                <a:gd name="T20" fmla="*/ 7 w 713"/>
                <a:gd name="T21" fmla="*/ 0 h 444"/>
                <a:gd name="T22" fmla="*/ 1 w 713"/>
                <a:gd name="T23" fmla="*/ 3 h 444"/>
                <a:gd name="T24" fmla="*/ 1 w 713"/>
                <a:gd name="T25" fmla="*/ 9 h 444"/>
                <a:gd name="T26" fmla="*/ 251 w 713"/>
                <a:gd name="T27" fmla="*/ 441 h 444"/>
                <a:gd name="T28" fmla="*/ 256 w 713"/>
                <a:gd name="T29" fmla="*/ 444 h 444"/>
                <a:gd name="T30" fmla="*/ 458 w 713"/>
                <a:gd name="T31" fmla="*/ 444 h 444"/>
                <a:gd name="T32" fmla="*/ 463 w 713"/>
                <a:gd name="T33" fmla="*/ 441 h 444"/>
                <a:gd name="T34" fmla="*/ 712 w 713"/>
                <a:gd name="T35" fmla="*/ 9 h 444"/>
                <a:gd name="T36" fmla="*/ 712 w 713"/>
                <a:gd name="T37" fmla="*/ 3 h 444"/>
                <a:gd name="T38" fmla="*/ 707 w 713"/>
                <a:gd name="T39" fmla="*/ 0 h 444"/>
                <a:gd name="T40" fmla="*/ 707 w 713"/>
                <a:gd name="T41" fmla="*/ 6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3" h="444">
                  <a:moveTo>
                    <a:pt x="707" y="6"/>
                  </a:moveTo>
                  <a:cubicBezTo>
                    <a:pt x="702" y="3"/>
                    <a:pt x="702" y="3"/>
                    <a:pt x="702" y="3"/>
                  </a:cubicBezTo>
                  <a:cubicBezTo>
                    <a:pt x="454" y="432"/>
                    <a:pt x="454" y="432"/>
                    <a:pt x="454" y="432"/>
                  </a:cubicBezTo>
                  <a:cubicBezTo>
                    <a:pt x="259" y="432"/>
                    <a:pt x="259" y="432"/>
                    <a:pt x="259" y="432"/>
                  </a:cubicBezTo>
                  <a:cubicBezTo>
                    <a:pt x="17" y="12"/>
                    <a:pt x="17" y="12"/>
                    <a:pt x="17" y="12"/>
                  </a:cubicBezTo>
                  <a:cubicBezTo>
                    <a:pt x="707" y="12"/>
                    <a:pt x="707" y="12"/>
                    <a:pt x="707" y="12"/>
                  </a:cubicBezTo>
                  <a:cubicBezTo>
                    <a:pt x="707" y="6"/>
                    <a:pt x="707" y="6"/>
                    <a:pt x="707" y="6"/>
                  </a:cubicBezTo>
                  <a:cubicBezTo>
                    <a:pt x="702" y="3"/>
                    <a:pt x="702" y="3"/>
                    <a:pt x="702" y="3"/>
                  </a:cubicBezTo>
                  <a:cubicBezTo>
                    <a:pt x="707" y="6"/>
                    <a:pt x="707" y="6"/>
                    <a:pt x="707" y="6"/>
                  </a:cubicBezTo>
                  <a:cubicBezTo>
                    <a:pt x="707" y="0"/>
                    <a:pt x="707" y="0"/>
                    <a:pt x="707" y="0"/>
                  </a:cubicBezTo>
                  <a:cubicBezTo>
                    <a:pt x="7" y="0"/>
                    <a:pt x="7" y="0"/>
                    <a:pt x="7" y="0"/>
                  </a:cubicBezTo>
                  <a:cubicBezTo>
                    <a:pt x="4" y="0"/>
                    <a:pt x="2" y="2"/>
                    <a:pt x="1" y="3"/>
                  </a:cubicBezTo>
                  <a:cubicBezTo>
                    <a:pt x="0" y="5"/>
                    <a:pt x="0" y="8"/>
                    <a:pt x="1" y="9"/>
                  </a:cubicBezTo>
                  <a:cubicBezTo>
                    <a:pt x="251" y="441"/>
                    <a:pt x="251" y="441"/>
                    <a:pt x="251" y="441"/>
                  </a:cubicBezTo>
                  <a:cubicBezTo>
                    <a:pt x="252" y="443"/>
                    <a:pt x="254" y="444"/>
                    <a:pt x="256" y="444"/>
                  </a:cubicBezTo>
                  <a:cubicBezTo>
                    <a:pt x="458" y="444"/>
                    <a:pt x="458" y="444"/>
                    <a:pt x="458" y="444"/>
                  </a:cubicBezTo>
                  <a:cubicBezTo>
                    <a:pt x="460" y="444"/>
                    <a:pt x="462" y="443"/>
                    <a:pt x="463" y="441"/>
                  </a:cubicBezTo>
                  <a:cubicBezTo>
                    <a:pt x="712" y="9"/>
                    <a:pt x="712" y="9"/>
                    <a:pt x="712" y="9"/>
                  </a:cubicBezTo>
                  <a:cubicBezTo>
                    <a:pt x="713" y="8"/>
                    <a:pt x="713" y="5"/>
                    <a:pt x="712" y="3"/>
                  </a:cubicBezTo>
                  <a:cubicBezTo>
                    <a:pt x="711" y="2"/>
                    <a:pt x="709" y="0"/>
                    <a:pt x="707" y="0"/>
                  </a:cubicBezTo>
                  <a:lnTo>
                    <a:pt x="707"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0" name="Freeform 12"/>
            <p:cNvSpPr/>
            <p:nvPr/>
          </p:nvSpPr>
          <p:spPr bwMode="auto">
            <a:xfrm>
              <a:off x="4698938" y="1842497"/>
              <a:ext cx="2794123" cy="2448237"/>
            </a:xfrm>
            <a:custGeom>
              <a:avLst/>
              <a:gdLst>
                <a:gd name="T0" fmla="*/ 71 w 2585"/>
                <a:gd name="T1" fmla="*/ 1144 h 2265"/>
                <a:gd name="T2" fmla="*/ 19 w 2585"/>
                <a:gd name="T3" fmla="*/ 1175 h 2265"/>
                <a:gd name="T4" fmla="*/ 652 w 2585"/>
                <a:gd name="T5" fmla="*/ 2240 h 2265"/>
                <a:gd name="T6" fmla="*/ 1935 w 2585"/>
                <a:gd name="T7" fmla="*/ 2265 h 2265"/>
                <a:gd name="T8" fmla="*/ 2585 w 2585"/>
                <a:gd name="T9" fmla="*/ 1142 h 2265"/>
                <a:gd name="T10" fmla="*/ 1935 w 2585"/>
                <a:gd name="T11" fmla="*/ 0 h 2265"/>
                <a:gd name="T12" fmla="*/ 619 w 2585"/>
                <a:gd name="T13" fmla="*/ 0 h 2265"/>
                <a:gd name="T14" fmla="*/ 0 w 2585"/>
                <a:gd name="T15" fmla="*/ 1146 h 2265"/>
                <a:gd name="T16" fmla="*/ 19 w 2585"/>
                <a:gd name="T17" fmla="*/ 1175 h 2265"/>
                <a:gd name="T18" fmla="*/ 71 w 2585"/>
                <a:gd name="T19" fmla="*/ 1144 h 2265"/>
                <a:gd name="T20" fmla="*/ 127 w 2585"/>
                <a:gd name="T21" fmla="*/ 1173 h 2265"/>
                <a:gd name="T22" fmla="*/ 694 w 2585"/>
                <a:gd name="T23" fmla="*/ 124 h 2265"/>
                <a:gd name="T24" fmla="*/ 1863 w 2585"/>
                <a:gd name="T25" fmla="*/ 124 h 2265"/>
                <a:gd name="T26" fmla="*/ 2442 w 2585"/>
                <a:gd name="T27" fmla="*/ 1140 h 2265"/>
                <a:gd name="T28" fmla="*/ 1865 w 2585"/>
                <a:gd name="T29" fmla="*/ 2141 h 2265"/>
                <a:gd name="T30" fmla="*/ 723 w 2585"/>
                <a:gd name="T31" fmla="*/ 2116 h 2265"/>
                <a:gd name="T32" fmla="*/ 125 w 2585"/>
                <a:gd name="T33" fmla="*/ 1113 h 2265"/>
                <a:gd name="T34" fmla="*/ 71 w 2585"/>
                <a:gd name="T35" fmla="*/ 1144 h 2265"/>
                <a:gd name="T36" fmla="*/ 127 w 2585"/>
                <a:gd name="T37" fmla="*/ 1173 h 2265"/>
                <a:gd name="T38" fmla="*/ 71 w 2585"/>
                <a:gd name="T39" fmla="*/ 1144 h 2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85" h="2265">
                  <a:moveTo>
                    <a:pt x="71" y="1144"/>
                  </a:moveTo>
                  <a:lnTo>
                    <a:pt x="19" y="1175"/>
                  </a:lnTo>
                  <a:lnTo>
                    <a:pt x="652" y="2240"/>
                  </a:lnTo>
                  <a:lnTo>
                    <a:pt x="1935" y="2265"/>
                  </a:lnTo>
                  <a:lnTo>
                    <a:pt x="2585" y="1142"/>
                  </a:lnTo>
                  <a:lnTo>
                    <a:pt x="1935" y="0"/>
                  </a:lnTo>
                  <a:lnTo>
                    <a:pt x="619" y="0"/>
                  </a:lnTo>
                  <a:lnTo>
                    <a:pt x="0" y="1146"/>
                  </a:lnTo>
                  <a:lnTo>
                    <a:pt x="19" y="1175"/>
                  </a:lnTo>
                  <a:lnTo>
                    <a:pt x="71" y="1144"/>
                  </a:lnTo>
                  <a:lnTo>
                    <a:pt x="127" y="1173"/>
                  </a:lnTo>
                  <a:lnTo>
                    <a:pt x="694" y="124"/>
                  </a:lnTo>
                  <a:lnTo>
                    <a:pt x="1863" y="124"/>
                  </a:lnTo>
                  <a:lnTo>
                    <a:pt x="2442" y="1140"/>
                  </a:lnTo>
                  <a:lnTo>
                    <a:pt x="1865" y="2141"/>
                  </a:lnTo>
                  <a:lnTo>
                    <a:pt x="723" y="2116"/>
                  </a:lnTo>
                  <a:lnTo>
                    <a:pt x="125" y="1113"/>
                  </a:lnTo>
                  <a:lnTo>
                    <a:pt x="71" y="1144"/>
                  </a:lnTo>
                  <a:lnTo>
                    <a:pt x="127" y="1173"/>
                  </a:lnTo>
                  <a:lnTo>
                    <a:pt x="71" y="114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1" name="Freeform 13"/>
            <p:cNvSpPr/>
            <p:nvPr/>
          </p:nvSpPr>
          <p:spPr bwMode="auto">
            <a:xfrm>
              <a:off x="5006995" y="2107317"/>
              <a:ext cx="2167201" cy="1932647"/>
            </a:xfrm>
            <a:custGeom>
              <a:avLst/>
              <a:gdLst>
                <a:gd name="T0" fmla="*/ 70 w 2005"/>
                <a:gd name="T1" fmla="*/ 899 h 1788"/>
                <a:gd name="T2" fmla="*/ 16 w 2005"/>
                <a:gd name="T3" fmla="*/ 930 h 1788"/>
                <a:gd name="T4" fmla="*/ 494 w 2005"/>
                <a:gd name="T5" fmla="*/ 1756 h 1788"/>
                <a:gd name="T6" fmla="*/ 1509 w 2005"/>
                <a:gd name="T7" fmla="*/ 1788 h 1788"/>
                <a:gd name="T8" fmla="*/ 2005 w 2005"/>
                <a:gd name="T9" fmla="*/ 905 h 1788"/>
                <a:gd name="T10" fmla="*/ 1515 w 2005"/>
                <a:gd name="T11" fmla="*/ 0 h 1788"/>
                <a:gd name="T12" fmla="*/ 471 w 2005"/>
                <a:gd name="T13" fmla="*/ 0 h 1788"/>
                <a:gd name="T14" fmla="*/ 0 w 2005"/>
                <a:gd name="T15" fmla="*/ 901 h 1788"/>
                <a:gd name="T16" fmla="*/ 16 w 2005"/>
                <a:gd name="T17" fmla="*/ 930 h 1788"/>
                <a:gd name="T18" fmla="*/ 70 w 2005"/>
                <a:gd name="T19" fmla="*/ 899 h 1788"/>
                <a:gd name="T20" fmla="*/ 126 w 2005"/>
                <a:gd name="T21" fmla="*/ 928 h 1788"/>
                <a:gd name="T22" fmla="*/ 546 w 2005"/>
                <a:gd name="T23" fmla="*/ 124 h 1788"/>
                <a:gd name="T24" fmla="*/ 1441 w 2005"/>
                <a:gd name="T25" fmla="*/ 124 h 1788"/>
                <a:gd name="T26" fmla="*/ 1864 w 2005"/>
                <a:gd name="T27" fmla="*/ 903 h 1788"/>
                <a:gd name="T28" fmla="*/ 1438 w 2005"/>
                <a:gd name="T29" fmla="*/ 1661 h 1788"/>
                <a:gd name="T30" fmla="*/ 568 w 2005"/>
                <a:gd name="T31" fmla="*/ 1634 h 1788"/>
                <a:gd name="T32" fmla="*/ 124 w 2005"/>
                <a:gd name="T33" fmla="*/ 868 h 1788"/>
                <a:gd name="T34" fmla="*/ 70 w 2005"/>
                <a:gd name="T35" fmla="*/ 899 h 1788"/>
                <a:gd name="T36" fmla="*/ 126 w 2005"/>
                <a:gd name="T37" fmla="*/ 928 h 1788"/>
                <a:gd name="T38" fmla="*/ 70 w 2005"/>
                <a:gd name="T39" fmla="*/ 899 h 1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5" h="1788">
                  <a:moveTo>
                    <a:pt x="70" y="899"/>
                  </a:moveTo>
                  <a:lnTo>
                    <a:pt x="16" y="930"/>
                  </a:lnTo>
                  <a:lnTo>
                    <a:pt x="494" y="1756"/>
                  </a:lnTo>
                  <a:lnTo>
                    <a:pt x="1509" y="1788"/>
                  </a:lnTo>
                  <a:lnTo>
                    <a:pt x="2005" y="905"/>
                  </a:lnTo>
                  <a:lnTo>
                    <a:pt x="1515" y="0"/>
                  </a:lnTo>
                  <a:lnTo>
                    <a:pt x="471" y="0"/>
                  </a:lnTo>
                  <a:lnTo>
                    <a:pt x="0" y="901"/>
                  </a:lnTo>
                  <a:lnTo>
                    <a:pt x="16" y="930"/>
                  </a:lnTo>
                  <a:lnTo>
                    <a:pt x="70" y="899"/>
                  </a:lnTo>
                  <a:lnTo>
                    <a:pt x="126" y="928"/>
                  </a:lnTo>
                  <a:lnTo>
                    <a:pt x="546" y="124"/>
                  </a:lnTo>
                  <a:lnTo>
                    <a:pt x="1441" y="124"/>
                  </a:lnTo>
                  <a:lnTo>
                    <a:pt x="1864" y="903"/>
                  </a:lnTo>
                  <a:lnTo>
                    <a:pt x="1438" y="1661"/>
                  </a:lnTo>
                  <a:lnTo>
                    <a:pt x="568" y="1634"/>
                  </a:lnTo>
                  <a:lnTo>
                    <a:pt x="124" y="868"/>
                  </a:lnTo>
                  <a:lnTo>
                    <a:pt x="70" y="899"/>
                  </a:lnTo>
                  <a:lnTo>
                    <a:pt x="126" y="928"/>
                  </a:lnTo>
                  <a:lnTo>
                    <a:pt x="70" y="89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2" name="Freeform 14"/>
            <p:cNvSpPr/>
            <p:nvPr/>
          </p:nvSpPr>
          <p:spPr bwMode="auto">
            <a:xfrm>
              <a:off x="5303161" y="2376461"/>
              <a:ext cx="1568384" cy="1388956"/>
            </a:xfrm>
            <a:custGeom>
              <a:avLst/>
              <a:gdLst>
                <a:gd name="T0" fmla="*/ 70 w 1451"/>
                <a:gd name="T1" fmla="*/ 654 h 1285"/>
                <a:gd name="T2" fmla="*/ 16 w 1451"/>
                <a:gd name="T3" fmla="*/ 685 h 1285"/>
                <a:gd name="T4" fmla="*/ 363 w 1451"/>
                <a:gd name="T5" fmla="*/ 1281 h 1285"/>
                <a:gd name="T6" fmla="*/ 1086 w 1451"/>
                <a:gd name="T7" fmla="*/ 1285 h 1285"/>
                <a:gd name="T8" fmla="*/ 1451 w 1451"/>
                <a:gd name="T9" fmla="*/ 652 h 1285"/>
                <a:gd name="T10" fmla="*/ 1117 w 1451"/>
                <a:gd name="T11" fmla="*/ 0 h 1285"/>
                <a:gd name="T12" fmla="*/ 336 w 1451"/>
                <a:gd name="T13" fmla="*/ 0 h 1285"/>
                <a:gd name="T14" fmla="*/ 0 w 1451"/>
                <a:gd name="T15" fmla="*/ 656 h 1285"/>
                <a:gd name="T16" fmla="*/ 16 w 1451"/>
                <a:gd name="T17" fmla="*/ 685 h 1285"/>
                <a:gd name="T18" fmla="*/ 70 w 1451"/>
                <a:gd name="T19" fmla="*/ 654 h 1285"/>
                <a:gd name="T20" fmla="*/ 126 w 1451"/>
                <a:gd name="T21" fmla="*/ 683 h 1285"/>
                <a:gd name="T22" fmla="*/ 411 w 1451"/>
                <a:gd name="T23" fmla="*/ 125 h 1285"/>
                <a:gd name="T24" fmla="*/ 1042 w 1451"/>
                <a:gd name="T25" fmla="*/ 125 h 1285"/>
                <a:gd name="T26" fmla="*/ 1310 w 1451"/>
                <a:gd name="T27" fmla="*/ 648 h 1285"/>
                <a:gd name="T28" fmla="*/ 1015 w 1451"/>
                <a:gd name="T29" fmla="*/ 1161 h 1285"/>
                <a:gd name="T30" fmla="*/ 434 w 1451"/>
                <a:gd name="T31" fmla="*/ 1157 h 1285"/>
                <a:gd name="T32" fmla="*/ 124 w 1451"/>
                <a:gd name="T33" fmla="*/ 623 h 1285"/>
                <a:gd name="T34" fmla="*/ 70 w 1451"/>
                <a:gd name="T35" fmla="*/ 654 h 1285"/>
                <a:gd name="T36" fmla="*/ 126 w 1451"/>
                <a:gd name="T37" fmla="*/ 683 h 1285"/>
                <a:gd name="T38" fmla="*/ 70 w 1451"/>
                <a:gd name="T39" fmla="*/ 654 h 1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51" h="1285">
                  <a:moveTo>
                    <a:pt x="70" y="654"/>
                  </a:moveTo>
                  <a:lnTo>
                    <a:pt x="16" y="685"/>
                  </a:lnTo>
                  <a:lnTo>
                    <a:pt x="363" y="1281"/>
                  </a:lnTo>
                  <a:lnTo>
                    <a:pt x="1086" y="1285"/>
                  </a:lnTo>
                  <a:lnTo>
                    <a:pt x="1451" y="652"/>
                  </a:lnTo>
                  <a:lnTo>
                    <a:pt x="1117" y="0"/>
                  </a:lnTo>
                  <a:lnTo>
                    <a:pt x="336" y="0"/>
                  </a:lnTo>
                  <a:lnTo>
                    <a:pt x="0" y="656"/>
                  </a:lnTo>
                  <a:lnTo>
                    <a:pt x="16" y="685"/>
                  </a:lnTo>
                  <a:lnTo>
                    <a:pt x="70" y="654"/>
                  </a:lnTo>
                  <a:lnTo>
                    <a:pt x="126" y="683"/>
                  </a:lnTo>
                  <a:lnTo>
                    <a:pt x="411" y="125"/>
                  </a:lnTo>
                  <a:lnTo>
                    <a:pt x="1042" y="125"/>
                  </a:lnTo>
                  <a:lnTo>
                    <a:pt x="1310" y="648"/>
                  </a:lnTo>
                  <a:lnTo>
                    <a:pt x="1015" y="1161"/>
                  </a:lnTo>
                  <a:lnTo>
                    <a:pt x="434" y="1157"/>
                  </a:lnTo>
                  <a:lnTo>
                    <a:pt x="124" y="623"/>
                  </a:lnTo>
                  <a:lnTo>
                    <a:pt x="70" y="654"/>
                  </a:lnTo>
                  <a:lnTo>
                    <a:pt x="126" y="683"/>
                  </a:lnTo>
                  <a:lnTo>
                    <a:pt x="70" y="65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3" name="Freeform 15"/>
            <p:cNvSpPr/>
            <p:nvPr/>
          </p:nvSpPr>
          <p:spPr bwMode="auto">
            <a:xfrm>
              <a:off x="5295594" y="3469249"/>
              <a:ext cx="1571627" cy="967405"/>
            </a:xfrm>
            <a:custGeom>
              <a:avLst/>
              <a:gdLst>
                <a:gd name="T0" fmla="*/ 937 w 1454"/>
                <a:gd name="T1" fmla="*/ 0 h 895"/>
                <a:gd name="T2" fmla="*/ 1454 w 1454"/>
                <a:gd name="T3" fmla="*/ 895 h 895"/>
                <a:gd name="T4" fmla="*/ 0 w 1454"/>
                <a:gd name="T5" fmla="*/ 895 h 895"/>
                <a:gd name="T6" fmla="*/ 517 w 1454"/>
                <a:gd name="T7" fmla="*/ 0 h 895"/>
                <a:gd name="T8" fmla="*/ 937 w 1454"/>
                <a:gd name="T9" fmla="*/ 0 h 895"/>
              </a:gdLst>
              <a:ahLst/>
              <a:cxnLst>
                <a:cxn ang="0">
                  <a:pos x="T0" y="T1"/>
                </a:cxn>
                <a:cxn ang="0">
                  <a:pos x="T2" y="T3"/>
                </a:cxn>
                <a:cxn ang="0">
                  <a:pos x="T4" y="T5"/>
                </a:cxn>
                <a:cxn ang="0">
                  <a:pos x="T6" y="T7"/>
                </a:cxn>
                <a:cxn ang="0">
                  <a:pos x="T8" y="T9"/>
                </a:cxn>
              </a:cxnLst>
              <a:rect l="0" t="0" r="r" b="b"/>
              <a:pathLst>
                <a:path w="1454" h="895">
                  <a:moveTo>
                    <a:pt x="937" y="0"/>
                  </a:moveTo>
                  <a:lnTo>
                    <a:pt x="1454" y="895"/>
                  </a:lnTo>
                  <a:lnTo>
                    <a:pt x="0" y="895"/>
                  </a:lnTo>
                  <a:lnTo>
                    <a:pt x="517" y="0"/>
                  </a:lnTo>
                  <a:lnTo>
                    <a:pt x="937" y="0"/>
                  </a:lnTo>
                  <a:close/>
                </a:path>
              </a:pathLst>
            </a:custGeom>
            <a:solidFill>
              <a:schemeClr val="accent3"/>
            </a:solidFill>
            <a:ln>
              <a:noFill/>
            </a:ln>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4" name="Freeform 16"/>
            <p:cNvSpPr/>
            <p:nvPr/>
          </p:nvSpPr>
          <p:spPr bwMode="auto">
            <a:xfrm>
              <a:off x="5271815" y="3456279"/>
              <a:ext cx="1618105" cy="994427"/>
            </a:xfrm>
            <a:custGeom>
              <a:avLst/>
              <a:gdLst>
                <a:gd name="T0" fmla="*/ 959 w 1497"/>
                <a:gd name="T1" fmla="*/ 12 h 920"/>
                <a:gd name="T2" fmla="*/ 946 w 1497"/>
                <a:gd name="T3" fmla="*/ 18 h 920"/>
                <a:gd name="T4" fmla="*/ 1453 w 1497"/>
                <a:gd name="T5" fmla="*/ 895 h 920"/>
                <a:gd name="T6" fmla="*/ 43 w 1497"/>
                <a:gd name="T7" fmla="*/ 895 h 920"/>
                <a:gd name="T8" fmla="*/ 546 w 1497"/>
                <a:gd name="T9" fmla="*/ 25 h 920"/>
                <a:gd name="T10" fmla="*/ 959 w 1497"/>
                <a:gd name="T11" fmla="*/ 25 h 920"/>
                <a:gd name="T12" fmla="*/ 959 w 1497"/>
                <a:gd name="T13" fmla="*/ 12 h 920"/>
                <a:gd name="T14" fmla="*/ 946 w 1497"/>
                <a:gd name="T15" fmla="*/ 18 h 920"/>
                <a:gd name="T16" fmla="*/ 959 w 1497"/>
                <a:gd name="T17" fmla="*/ 12 h 920"/>
                <a:gd name="T18" fmla="*/ 959 w 1497"/>
                <a:gd name="T19" fmla="*/ 0 h 920"/>
                <a:gd name="T20" fmla="*/ 531 w 1497"/>
                <a:gd name="T21" fmla="*/ 0 h 920"/>
                <a:gd name="T22" fmla="*/ 0 w 1497"/>
                <a:gd name="T23" fmla="*/ 920 h 920"/>
                <a:gd name="T24" fmla="*/ 1497 w 1497"/>
                <a:gd name="T25" fmla="*/ 920 h 920"/>
                <a:gd name="T26" fmla="*/ 965 w 1497"/>
                <a:gd name="T27" fmla="*/ 0 h 920"/>
                <a:gd name="T28" fmla="*/ 959 w 1497"/>
                <a:gd name="T29" fmla="*/ 0 h 920"/>
                <a:gd name="T30" fmla="*/ 959 w 1497"/>
                <a:gd name="T31" fmla="*/ 12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97" h="920">
                  <a:moveTo>
                    <a:pt x="959" y="12"/>
                  </a:moveTo>
                  <a:lnTo>
                    <a:pt x="946" y="18"/>
                  </a:lnTo>
                  <a:lnTo>
                    <a:pt x="1453" y="895"/>
                  </a:lnTo>
                  <a:lnTo>
                    <a:pt x="43" y="895"/>
                  </a:lnTo>
                  <a:lnTo>
                    <a:pt x="546" y="25"/>
                  </a:lnTo>
                  <a:lnTo>
                    <a:pt x="959" y="25"/>
                  </a:lnTo>
                  <a:lnTo>
                    <a:pt x="959" y="12"/>
                  </a:lnTo>
                  <a:lnTo>
                    <a:pt x="946" y="18"/>
                  </a:lnTo>
                  <a:lnTo>
                    <a:pt x="959" y="12"/>
                  </a:lnTo>
                  <a:lnTo>
                    <a:pt x="959" y="0"/>
                  </a:lnTo>
                  <a:lnTo>
                    <a:pt x="531" y="0"/>
                  </a:lnTo>
                  <a:lnTo>
                    <a:pt x="0" y="920"/>
                  </a:lnTo>
                  <a:lnTo>
                    <a:pt x="1497" y="920"/>
                  </a:lnTo>
                  <a:lnTo>
                    <a:pt x="965" y="0"/>
                  </a:lnTo>
                  <a:lnTo>
                    <a:pt x="959" y="0"/>
                  </a:lnTo>
                  <a:lnTo>
                    <a:pt x="959" y="1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5" name="Freeform 17"/>
            <p:cNvSpPr/>
            <p:nvPr/>
          </p:nvSpPr>
          <p:spPr bwMode="auto">
            <a:xfrm>
              <a:off x="6308397" y="1713869"/>
              <a:ext cx="1344638" cy="1363014"/>
            </a:xfrm>
            <a:custGeom>
              <a:avLst/>
              <a:gdLst>
                <a:gd name="T0" fmla="*/ 517 w 1244"/>
                <a:gd name="T1" fmla="*/ 0 h 1261"/>
                <a:gd name="T2" fmla="*/ 1244 w 1244"/>
                <a:gd name="T3" fmla="*/ 1261 h 1261"/>
                <a:gd name="T4" fmla="*/ 210 w 1244"/>
                <a:gd name="T5" fmla="*/ 1261 h 1261"/>
                <a:gd name="T6" fmla="*/ 0 w 1244"/>
                <a:gd name="T7" fmla="*/ 897 h 1261"/>
                <a:gd name="T8" fmla="*/ 517 w 1244"/>
                <a:gd name="T9" fmla="*/ 0 h 1261"/>
              </a:gdLst>
              <a:ahLst/>
              <a:cxnLst>
                <a:cxn ang="0">
                  <a:pos x="T0" y="T1"/>
                </a:cxn>
                <a:cxn ang="0">
                  <a:pos x="T2" y="T3"/>
                </a:cxn>
                <a:cxn ang="0">
                  <a:pos x="T4" y="T5"/>
                </a:cxn>
                <a:cxn ang="0">
                  <a:pos x="T6" y="T7"/>
                </a:cxn>
                <a:cxn ang="0">
                  <a:pos x="T8" y="T9"/>
                </a:cxn>
              </a:cxnLst>
              <a:rect l="0" t="0" r="r" b="b"/>
              <a:pathLst>
                <a:path w="1244" h="1261">
                  <a:moveTo>
                    <a:pt x="517" y="0"/>
                  </a:moveTo>
                  <a:lnTo>
                    <a:pt x="1244" y="1261"/>
                  </a:lnTo>
                  <a:lnTo>
                    <a:pt x="210" y="1261"/>
                  </a:lnTo>
                  <a:lnTo>
                    <a:pt x="0" y="897"/>
                  </a:lnTo>
                  <a:lnTo>
                    <a:pt x="517" y="0"/>
                  </a:lnTo>
                  <a:close/>
                </a:path>
              </a:pathLst>
            </a:custGeom>
            <a:solidFill>
              <a:schemeClr val="accent2"/>
            </a:solidFill>
            <a:ln>
              <a:noFill/>
            </a:ln>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Freeform 18"/>
            <p:cNvSpPr/>
            <p:nvPr/>
          </p:nvSpPr>
          <p:spPr bwMode="auto">
            <a:xfrm>
              <a:off x="6292183" y="1700899"/>
              <a:ext cx="1373822" cy="1388956"/>
            </a:xfrm>
            <a:custGeom>
              <a:avLst/>
              <a:gdLst>
                <a:gd name="T0" fmla="*/ 256 w 612"/>
                <a:gd name="T1" fmla="*/ 6 h 619"/>
                <a:gd name="T2" fmla="*/ 251 w 612"/>
                <a:gd name="T3" fmla="*/ 9 h 619"/>
                <a:gd name="T4" fmla="*/ 595 w 612"/>
                <a:gd name="T5" fmla="*/ 607 h 619"/>
                <a:gd name="T6" fmla="*/ 111 w 612"/>
                <a:gd name="T7" fmla="*/ 607 h 619"/>
                <a:gd name="T8" fmla="*/ 14 w 612"/>
                <a:gd name="T9" fmla="*/ 438 h 619"/>
                <a:gd name="T10" fmla="*/ 261 w 612"/>
                <a:gd name="T11" fmla="*/ 9 h 619"/>
                <a:gd name="T12" fmla="*/ 256 w 612"/>
                <a:gd name="T13" fmla="*/ 6 h 619"/>
                <a:gd name="T14" fmla="*/ 251 w 612"/>
                <a:gd name="T15" fmla="*/ 9 h 619"/>
                <a:gd name="T16" fmla="*/ 256 w 612"/>
                <a:gd name="T17" fmla="*/ 6 h 619"/>
                <a:gd name="T18" fmla="*/ 251 w 612"/>
                <a:gd name="T19" fmla="*/ 3 h 619"/>
                <a:gd name="T20" fmla="*/ 1 w 612"/>
                <a:gd name="T21" fmla="*/ 435 h 619"/>
                <a:gd name="T22" fmla="*/ 1 w 612"/>
                <a:gd name="T23" fmla="*/ 441 h 619"/>
                <a:gd name="T24" fmla="*/ 102 w 612"/>
                <a:gd name="T25" fmla="*/ 616 h 619"/>
                <a:gd name="T26" fmla="*/ 108 w 612"/>
                <a:gd name="T27" fmla="*/ 619 h 619"/>
                <a:gd name="T28" fmla="*/ 606 w 612"/>
                <a:gd name="T29" fmla="*/ 619 h 619"/>
                <a:gd name="T30" fmla="*/ 611 w 612"/>
                <a:gd name="T31" fmla="*/ 616 h 619"/>
                <a:gd name="T32" fmla="*/ 611 w 612"/>
                <a:gd name="T33" fmla="*/ 610 h 619"/>
                <a:gd name="T34" fmla="*/ 261 w 612"/>
                <a:gd name="T35" fmla="*/ 3 h 619"/>
                <a:gd name="T36" fmla="*/ 256 w 612"/>
                <a:gd name="T37" fmla="*/ 0 h 619"/>
                <a:gd name="T38" fmla="*/ 251 w 612"/>
                <a:gd name="T39" fmla="*/ 3 h 619"/>
                <a:gd name="T40" fmla="*/ 256 w 612"/>
                <a:gd name="T41" fmla="*/ 6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12" h="619">
                  <a:moveTo>
                    <a:pt x="256" y="6"/>
                  </a:moveTo>
                  <a:cubicBezTo>
                    <a:pt x="251" y="9"/>
                    <a:pt x="251" y="9"/>
                    <a:pt x="251" y="9"/>
                  </a:cubicBezTo>
                  <a:cubicBezTo>
                    <a:pt x="595" y="607"/>
                    <a:pt x="595" y="607"/>
                    <a:pt x="595" y="607"/>
                  </a:cubicBezTo>
                  <a:cubicBezTo>
                    <a:pt x="111" y="607"/>
                    <a:pt x="111" y="607"/>
                    <a:pt x="111" y="607"/>
                  </a:cubicBezTo>
                  <a:cubicBezTo>
                    <a:pt x="14" y="438"/>
                    <a:pt x="14" y="438"/>
                    <a:pt x="14" y="438"/>
                  </a:cubicBezTo>
                  <a:cubicBezTo>
                    <a:pt x="261" y="9"/>
                    <a:pt x="261" y="9"/>
                    <a:pt x="261" y="9"/>
                  </a:cubicBezTo>
                  <a:cubicBezTo>
                    <a:pt x="256" y="6"/>
                    <a:pt x="256" y="6"/>
                    <a:pt x="256" y="6"/>
                  </a:cubicBezTo>
                  <a:cubicBezTo>
                    <a:pt x="251" y="9"/>
                    <a:pt x="251" y="9"/>
                    <a:pt x="251" y="9"/>
                  </a:cubicBezTo>
                  <a:cubicBezTo>
                    <a:pt x="256" y="6"/>
                    <a:pt x="256" y="6"/>
                    <a:pt x="256" y="6"/>
                  </a:cubicBezTo>
                  <a:cubicBezTo>
                    <a:pt x="251" y="3"/>
                    <a:pt x="251" y="3"/>
                    <a:pt x="251" y="3"/>
                  </a:cubicBezTo>
                  <a:cubicBezTo>
                    <a:pt x="1" y="435"/>
                    <a:pt x="1" y="435"/>
                    <a:pt x="1" y="435"/>
                  </a:cubicBezTo>
                  <a:cubicBezTo>
                    <a:pt x="0" y="437"/>
                    <a:pt x="0" y="439"/>
                    <a:pt x="1" y="441"/>
                  </a:cubicBezTo>
                  <a:cubicBezTo>
                    <a:pt x="102" y="616"/>
                    <a:pt x="102" y="616"/>
                    <a:pt x="102" y="616"/>
                  </a:cubicBezTo>
                  <a:cubicBezTo>
                    <a:pt x="103" y="618"/>
                    <a:pt x="105" y="619"/>
                    <a:pt x="108" y="619"/>
                  </a:cubicBezTo>
                  <a:cubicBezTo>
                    <a:pt x="606" y="619"/>
                    <a:pt x="606" y="619"/>
                    <a:pt x="606" y="619"/>
                  </a:cubicBezTo>
                  <a:cubicBezTo>
                    <a:pt x="608" y="619"/>
                    <a:pt x="610" y="618"/>
                    <a:pt x="611" y="616"/>
                  </a:cubicBezTo>
                  <a:cubicBezTo>
                    <a:pt x="612" y="614"/>
                    <a:pt x="612" y="612"/>
                    <a:pt x="611" y="610"/>
                  </a:cubicBezTo>
                  <a:cubicBezTo>
                    <a:pt x="261" y="3"/>
                    <a:pt x="261" y="3"/>
                    <a:pt x="261" y="3"/>
                  </a:cubicBezTo>
                  <a:cubicBezTo>
                    <a:pt x="260" y="2"/>
                    <a:pt x="258" y="0"/>
                    <a:pt x="256" y="0"/>
                  </a:cubicBezTo>
                  <a:cubicBezTo>
                    <a:pt x="254" y="0"/>
                    <a:pt x="252" y="2"/>
                    <a:pt x="251" y="3"/>
                  </a:cubicBezTo>
                  <a:lnTo>
                    <a:pt x="256"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7" name="Freeform 19"/>
            <p:cNvSpPr/>
            <p:nvPr/>
          </p:nvSpPr>
          <p:spPr bwMode="auto">
            <a:xfrm>
              <a:off x="4510862" y="1713869"/>
              <a:ext cx="1343557" cy="1363014"/>
            </a:xfrm>
            <a:custGeom>
              <a:avLst/>
              <a:gdLst>
                <a:gd name="T0" fmla="*/ 0 w 1243"/>
                <a:gd name="T1" fmla="*/ 1261 h 1261"/>
                <a:gd name="T2" fmla="*/ 0 w 1243"/>
                <a:gd name="T3" fmla="*/ 1261 h 1261"/>
                <a:gd name="T4" fmla="*/ 0 w 1243"/>
                <a:gd name="T5" fmla="*/ 1261 h 1261"/>
                <a:gd name="T6" fmla="*/ 726 w 1243"/>
                <a:gd name="T7" fmla="*/ 0 h 1261"/>
                <a:gd name="T8" fmla="*/ 1243 w 1243"/>
                <a:gd name="T9" fmla="*/ 897 h 1261"/>
                <a:gd name="T10" fmla="*/ 1034 w 1243"/>
                <a:gd name="T11" fmla="*/ 1261 h 1261"/>
                <a:gd name="T12" fmla="*/ 0 w 1243"/>
                <a:gd name="T13" fmla="*/ 1261 h 1261"/>
              </a:gdLst>
              <a:ahLst/>
              <a:cxnLst>
                <a:cxn ang="0">
                  <a:pos x="T0" y="T1"/>
                </a:cxn>
                <a:cxn ang="0">
                  <a:pos x="T2" y="T3"/>
                </a:cxn>
                <a:cxn ang="0">
                  <a:pos x="T4" y="T5"/>
                </a:cxn>
                <a:cxn ang="0">
                  <a:pos x="T6" y="T7"/>
                </a:cxn>
                <a:cxn ang="0">
                  <a:pos x="T8" y="T9"/>
                </a:cxn>
                <a:cxn ang="0">
                  <a:pos x="T10" y="T11"/>
                </a:cxn>
                <a:cxn ang="0">
                  <a:pos x="T12" y="T13"/>
                </a:cxn>
              </a:cxnLst>
              <a:rect l="0" t="0" r="r" b="b"/>
              <a:pathLst>
                <a:path w="1243" h="1261">
                  <a:moveTo>
                    <a:pt x="0" y="1261"/>
                  </a:moveTo>
                  <a:lnTo>
                    <a:pt x="0" y="1261"/>
                  </a:lnTo>
                  <a:lnTo>
                    <a:pt x="0" y="1261"/>
                  </a:lnTo>
                  <a:lnTo>
                    <a:pt x="726" y="0"/>
                  </a:lnTo>
                  <a:lnTo>
                    <a:pt x="1243" y="897"/>
                  </a:lnTo>
                  <a:lnTo>
                    <a:pt x="1034" y="1261"/>
                  </a:lnTo>
                  <a:lnTo>
                    <a:pt x="0" y="1261"/>
                  </a:lnTo>
                  <a:close/>
                </a:path>
              </a:pathLst>
            </a:custGeom>
            <a:solidFill>
              <a:schemeClr val="accent1"/>
            </a:solidFill>
            <a:ln>
              <a:noFill/>
            </a:ln>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8" name="Freeform 20"/>
            <p:cNvSpPr/>
            <p:nvPr/>
          </p:nvSpPr>
          <p:spPr bwMode="auto">
            <a:xfrm>
              <a:off x="4494649" y="1700898"/>
              <a:ext cx="1373822" cy="1411654"/>
            </a:xfrm>
            <a:custGeom>
              <a:avLst/>
              <a:gdLst>
                <a:gd name="T0" fmla="*/ 7 w 612"/>
                <a:gd name="T1" fmla="*/ 613 h 619"/>
                <a:gd name="T2" fmla="*/ 4 w 612"/>
                <a:gd name="T3" fmla="*/ 608 h 619"/>
                <a:gd name="T4" fmla="*/ 3 w 612"/>
                <a:gd name="T5" fmla="*/ 608 h 619"/>
                <a:gd name="T6" fmla="*/ 7 w 612"/>
                <a:gd name="T7" fmla="*/ 613 h 619"/>
                <a:gd name="T8" fmla="*/ 12 w 612"/>
                <a:gd name="T9" fmla="*/ 610 h 619"/>
                <a:gd name="T10" fmla="*/ 12 w 612"/>
                <a:gd name="T11" fmla="*/ 610 h 619"/>
                <a:gd name="T12" fmla="*/ 7 w 612"/>
                <a:gd name="T13" fmla="*/ 613 h 619"/>
                <a:gd name="T14" fmla="*/ 12 w 612"/>
                <a:gd name="T15" fmla="*/ 616 h 619"/>
                <a:gd name="T16" fmla="*/ 357 w 612"/>
                <a:gd name="T17" fmla="*/ 18 h 619"/>
                <a:gd name="T18" fmla="*/ 599 w 612"/>
                <a:gd name="T19" fmla="*/ 438 h 619"/>
                <a:gd name="T20" fmla="*/ 501 w 612"/>
                <a:gd name="T21" fmla="*/ 607 h 619"/>
                <a:gd name="T22" fmla="*/ 7 w 612"/>
                <a:gd name="T23" fmla="*/ 607 h 619"/>
                <a:gd name="T24" fmla="*/ 4 w 612"/>
                <a:gd name="T25" fmla="*/ 608 h 619"/>
                <a:gd name="T26" fmla="*/ 7 w 612"/>
                <a:gd name="T27" fmla="*/ 613 h 619"/>
                <a:gd name="T28" fmla="*/ 7 w 612"/>
                <a:gd name="T29" fmla="*/ 619 h 619"/>
                <a:gd name="T30" fmla="*/ 505 w 612"/>
                <a:gd name="T31" fmla="*/ 619 h 619"/>
                <a:gd name="T32" fmla="*/ 510 w 612"/>
                <a:gd name="T33" fmla="*/ 616 h 619"/>
                <a:gd name="T34" fmla="*/ 611 w 612"/>
                <a:gd name="T35" fmla="*/ 441 h 619"/>
                <a:gd name="T36" fmla="*/ 611 w 612"/>
                <a:gd name="T37" fmla="*/ 435 h 619"/>
                <a:gd name="T38" fmla="*/ 362 w 612"/>
                <a:gd name="T39" fmla="*/ 3 h 619"/>
                <a:gd name="T40" fmla="*/ 357 w 612"/>
                <a:gd name="T41" fmla="*/ 0 h 619"/>
                <a:gd name="T42" fmla="*/ 351 w 612"/>
                <a:gd name="T43" fmla="*/ 3 h 619"/>
                <a:gd name="T44" fmla="*/ 1 w 612"/>
                <a:gd name="T45" fmla="*/ 610 h 619"/>
                <a:gd name="T46" fmla="*/ 1 w 612"/>
                <a:gd name="T47" fmla="*/ 616 h 619"/>
                <a:gd name="T48" fmla="*/ 2 w 612"/>
                <a:gd name="T49" fmla="*/ 616 h 619"/>
                <a:gd name="T50" fmla="*/ 5 w 612"/>
                <a:gd name="T51" fmla="*/ 619 h 619"/>
                <a:gd name="T52" fmla="*/ 10 w 612"/>
                <a:gd name="T53" fmla="*/ 618 h 619"/>
                <a:gd name="T54" fmla="*/ 10 w 612"/>
                <a:gd name="T55" fmla="*/ 618 h 619"/>
                <a:gd name="T56" fmla="*/ 7 w 612"/>
                <a:gd name="T57" fmla="*/ 613 h 619"/>
                <a:gd name="T58" fmla="*/ 7 w 612"/>
                <a:gd name="T59" fmla="*/ 619 h 619"/>
                <a:gd name="T60" fmla="*/ 7 w 612"/>
                <a:gd name="T61" fmla="*/ 613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2" h="619">
                  <a:moveTo>
                    <a:pt x="7" y="613"/>
                  </a:moveTo>
                  <a:cubicBezTo>
                    <a:pt x="4" y="608"/>
                    <a:pt x="4" y="608"/>
                    <a:pt x="4" y="608"/>
                  </a:cubicBezTo>
                  <a:cubicBezTo>
                    <a:pt x="3" y="608"/>
                    <a:pt x="3" y="608"/>
                    <a:pt x="3" y="608"/>
                  </a:cubicBezTo>
                  <a:cubicBezTo>
                    <a:pt x="7" y="613"/>
                    <a:pt x="7" y="613"/>
                    <a:pt x="7" y="613"/>
                  </a:cubicBezTo>
                  <a:cubicBezTo>
                    <a:pt x="12" y="610"/>
                    <a:pt x="12" y="610"/>
                    <a:pt x="12" y="610"/>
                  </a:cubicBezTo>
                  <a:cubicBezTo>
                    <a:pt x="12" y="610"/>
                    <a:pt x="12" y="610"/>
                    <a:pt x="12" y="610"/>
                  </a:cubicBezTo>
                  <a:cubicBezTo>
                    <a:pt x="7" y="613"/>
                    <a:pt x="7" y="613"/>
                    <a:pt x="7" y="613"/>
                  </a:cubicBezTo>
                  <a:cubicBezTo>
                    <a:pt x="12" y="616"/>
                    <a:pt x="12" y="616"/>
                    <a:pt x="12" y="616"/>
                  </a:cubicBezTo>
                  <a:cubicBezTo>
                    <a:pt x="357" y="18"/>
                    <a:pt x="357" y="18"/>
                    <a:pt x="357" y="18"/>
                  </a:cubicBezTo>
                  <a:cubicBezTo>
                    <a:pt x="599" y="438"/>
                    <a:pt x="599" y="438"/>
                    <a:pt x="599" y="438"/>
                  </a:cubicBezTo>
                  <a:cubicBezTo>
                    <a:pt x="501" y="607"/>
                    <a:pt x="501" y="607"/>
                    <a:pt x="501" y="607"/>
                  </a:cubicBezTo>
                  <a:cubicBezTo>
                    <a:pt x="7" y="607"/>
                    <a:pt x="7" y="607"/>
                    <a:pt x="7" y="607"/>
                  </a:cubicBezTo>
                  <a:cubicBezTo>
                    <a:pt x="6" y="607"/>
                    <a:pt x="5" y="607"/>
                    <a:pt x="4" y="608"/>
                  </a:cubicBezTo>
                  <a:cubicBezTo>
                    <a:pt x="7" y="613"/>
                    <a:pt x="7" y="613"/>
                    <a:pt x="7" y="613"/>
                  </a:cubicBezTo>
                  <a:cubicBezTo>
                    <a:pt x="7" y="619"/>
                    <a:pt x="7" y="619"/>
                    <a:pt x="7" y="619"/>
                  </a:cubicBezTo>
                  <a:cubicBezTo>
                    <a:pt x="505" y="619"/>
                    <a:pt x="505" y="619"/>
                    <a:pt x="505" y="619"/>
                  </a:cubicBezTo>
                  <a:cubicBezTo>
                    <a:pt x="507" y="619"/>
                    <a:pt x="509" y="618"/>
                    <a:pt x="510" y="616"/>
                  </a:cubicBezTo>
                  <a:cubicBezTo>
                    <a:pt x="611" y="441"/>
                    <a:pt x="611" y="441"/>
                    <a:pt x="611" y="441"/>
                  </a:cubicBezTo>
                  <a:cubicBezTo>
                    <a:pt x="612" y="439"/>
                    <a:pt x="612" y="437"/>
                    <a:pt x="611" y="435"/>
                  </a:cubicBezTo>
                  <a:cubicBezTo>
                    <a:pt x="362" y="3"/>
                    <a:pt x="362" y="3"/>
                    <a:pt x="362" y="3"/>
                  </a:cubicBezTo>
                  <a:cubicBezTo>
                    <a:pt x="361" y="2"/>
                    <a:pt x="359" y="0"/>
                    <a:pt x="357" y="0"/>
                  </a:cubicBezTo>
                  <a:cubicBezTo>
                    <a:pt x="354" y="0"/>
                    <a:pt x="352" y="2"/>
                    <a:pt x="351" y="3"/>
                  </a:cubicBezTo>
                  <a:cubicBezTo>
                    <a:pt x="1" y="610"/>
                    <a:pt x="1" y="610"/>
                    <a:pt x="1" y="610"/>
                  </a:cubicBezTo>
                  <a:cubicBezTo>
                    <a:pt x="0" y="612"/>
                    <a:pt x="0" y="614"/>
                    <a:pt x="1" y="616"/>
                  </a:cubicBezTo>
                  <a:cubicBezTo>
                    <a:pt x="2" y="616"/>
                    <a:pt x="2" y="616"/>
                    <a:pt x="2" y="616"/>
                  </a:cubicBezTo>
                  <a:cubicBezTo>
                    <a:pt x="2" y="618"/>
                    <a:pt x="4" y="619"/>
                    <a:pt x="5" y="619"/>
                  </a:cubicBezTo>
                  <a:cubicBezTo>
                    <a:pt x="7" y="619"/>
                    <a:pt x="9" y="619"/>
                    <a:pt x="10" y="618"/>
                  </a:cubicBezTo>
                  <a:cubicBezTo>
                    <a:pt x="10" y="618"/>
                    <a:pt x="10" y="618"/>
                    <a:pt x="10" y="618"/>
                  </a:cubicBezTo>
                  <a:cubicBezTo>
                    <a:pt x="7" y="613"/>
                    <a:pt x="7" y="613"/>
                    <a:pt x="7" y="613"/>
                  </a:cubicBezTo>
                  <a:cubicBezTo>
                    <a:pt x="7" y="619"/>
                    <a:pt x="7" y="619"/>
                    <a:pt x="7" y="619"/>
                  </a:cubicBezTo>
                  <a:lnTo>
                    <a:pt x="7" y="61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grpSp>
      <p:grpSp>
        <p:nvGrpSpPr>
          <p:cNvPr id="19" name="Group 19"/>
          <p:cNvGrpSpPr/>
          <p:nvPr/>
        </p:nvGrpSpPr>
        <p:grpSpPr>
          <a:xfrm>
            <a:off x="4919654" y="2168593"/>
            <a:ext cx="314717" cy="459971"/>
            <a:chOff x="6258454" y="3849160"/>
            <a:chExt cx="330200" cy="482600"/>
          </a:xfrm>
          <a:solidFill>
            <a:schemeClr val="bg1"/>
          </a:solidFill>
        </p:grpSpPr>
        <p:sp>
          <p:nvSpPr>
            <p:cNvPr id="20" name="Freeform 35"/>
            <p:cNvSpPr>
              <a:spLocks noEditPoints="1"/>
            </p:cNvSpPr>
            <p:nvPr/>
          </p:nvSpPr>
          <p:spPr bwMode="auto">
            <a:xfrm>
              <a:off x="6258454" y="3849160"/>
              <a:ext cx="330200" cy="482600"/>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1" name="Freeform 36"/>
            <p:cNvSpPr/>
            <p:nvPr/>
          </p:nvSpPr>
          <p:spPr bwMode="auto">
            <a:xfrm>
              <a:off x="6333066" y="3925360"/>
              <a:ext cx="96837" cy="96838"/>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思源黑体" panose="020B0500000000000000" pitchFamily="34" charset="-122"/>
                <a:ea typeface="思源黑体" panose="020B0500000000000000" pitchFamily="34" charset="-122"/>
                <a:sym typeface="思源黑体" panose="020B0500000000000000" pitchFamily="34" charset="-122"/>
              </a:endParaRPr>
            </a:p>
          </p:txBody>
        </p:sp>
      </p:grpSp>
      <p:grpSp>
        <p:nvGrpSpPr>
          <p:cNvPr id="22" name="Group 22"/>
          <p:cNvGrpSpPr/>
          <p:nvPr/>
        </p:nvGrpSpPr>
        <p:grpSpPr>
          <a:xfrm>
            <a:off x="6539830" y="2182574"/>
            <a:ext cx="458457" cy="431223"/>
            <a:chOff x="8106304" y="3879322"/>
            <a:chExt cx="481012" cy="452438"/>
          </a:xfrm>
          <a:solidFill>
            <a:schemeClr val="bg1"/>
          </a:solidFill>
        </p:grpSpPr>
        <p:sp>
          <p:nvSpPr>
            <p:cNvPr id="23" name="Freeform 32"/>
            <p:cNvSpPr>
              <a:spLocks noEditPoints="1"/>
            </p:cNvSpPr>
            <p:nvPr/>
          </p:nvSpPr>
          <p:spPr bwMode="auto">
            <a:xfrm>
              <a:off x="8166629" y="3939647"/>
              <a:ext cx="361950" cy="241300"/>
            </a:xfrm>
            <a:custGeom>
              <a:avLst/>
              <a:gdLst>
                <a:gd name="T0" fmla="*/ 92 w 96"/>
                <a:gd name="T1" fmla="*/ 0 h 64"/>
                <a:gd name="T2" fmla="*/ 4 w 96"/>
                <a:gd name="T3" fmla="*/ 0 h 64"/>
                <a:gd name="T4" fmla="*/ 0 w 96"/>
                <a:gd name="T5" fmla="*/ 4 h 64"/>
                <a:gd name="T6" fmla="*/ 0 w 96"/>
                <a:gd name="T7" fmla="*/ 60 h 64"/>
                <a:gd name="T8" fmla="*/ 4 w 96"/>
                <a:gd name="T9" fmla="*/ 64 h 64"/>
                <a:gd name="T10" fmla="*/ 92 w 96"/>
                <a:gd name="T11" fmla="*/ 64 h 64"/>
                <a:gd name="T12" fmla="*/ 96 w 96"/>
                <a:gd name="T13" fmla="*/ 60 h 64"/>
                <a:gd name="T14" fmla="*/ 96 w 96"/>
                <a:gd name="T15" fmla="*/ 4 h 64"/>
                <a:gd name="T16" fmla="*/ 92 w 96"/>
                <a:gd name="T17" fmla="*/ 0 h 64"/>
                <a:gd name="T18" fmla="*/ 92 w 96"/>
                <a:gd name="T19" fmla="*/ 60 h 64"/>
                <a:gd name="T20" fmla="*/ 4 w 96"/>
                <a:gd name="T21" fmla="*/ 60 h 64"/>
                <a:gd name="T22" fmla="*/ 4 w 96"/>
                <a:gd name="T23" fmla="*/ 4 h 64"/>
                <a:gd name="T24" fmla="*/ 92 w 96"/>
                <a:gd name="T25" fmla="*/ 4 h 64"/>
                <a:gd name="T26" fmla="*/ 92 w 96"/>
                <a:gd name="T27" fmla="*/ 6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64">
                  <a:moveTo>
                    <a:pt x="92" y="0"/>
                  </a:moveTo>
                  <a:cubicBezTo>
                    <a:pt x="4" y="0"/>
                    <a:pt x="4" y="0"/>
                    <a:pt x="4" y="0"/>
                  </a:cubicBezTo>
                  <a:cubicBezTo>
                    <a:pt x="2" y="0"/>
                    <a:pt x="0" y="2"/>
                    <a:pt x="0" y="4"/>
                  </a:cubicBezTo>
                  <a:cubicBezTo>
                    <a:pt x="0" y="60"/>
                    <a:pt x="0" y="60"/>
                    <a:pt x="0" y="60"/>
                  </a:cubicBezTo>
                  <a:cubicBezTo>
                    <a:pt x="0" y="62"/>
                    <a:pt x="2" y="64"/>
                    <a:pt x="4" y="64"/>
                  </a:cubicBezTo>
                  <a:cubicBezTo>
                    <a:pt x="92" y="64"/>
                    <a:pt x="92" y="64"/>
                    <a:pt x="92" y="64"/>
                  </a:cubicBezTo>
                  <a:cubicBezTo>
                    <a:pt x="94" y="64"/>
                    <a:pt x="96" y="62"/>
                    <a:pt x="96" y="60"/>
                  </a:cubicBezTo>
                  <a:cubicBezTo>
                    <a:pt x="96" y="4"/>
                    <a:pt x="96" y="4"/>
                    <a:pt x="96" y="4"/>
                  </a:cubicBezTo>
                  <a:cubicBezTo>
                    <a:pt x="96" y="2"/>
                    <a:pt x="94" y="0"/>
                    <a:pt x="92" y="0"/>
                  </a:cubicBezTo>
                  <a:close/>
                  <a:moveTo>
                    <a:pt x="92" y="60"/>
                  </a:moveTo>
                  <a:cubicBezTo>
                    <a:pt x="4" y="60"/>
                    <a:pt x="4" y="60"/>
                    <a:pt x="4" y="60"/>
                  </a:cubicBezTo>
                  <a:cubicBezTo>
                    <a:pt x="4" y="4"/>
                    <a:pt x="4" y="4"/>
                    <a:pt x="4" y="4"/>
                  </a:cubicBezTo>
                  <a:cubicBezTo>
                    <a:pt x="92" y="4"/>
                    <a:pt x="92" y="4"/>
                    <a:pt x="92" y="4"/>
                  </a:cubicBezTo>
                  <a:lnTo>
                    <a:pt x="92" y="60"/>
                  </a:lnTo>
                  <a:close/>
                </a:path>
              </a:pathLst>
            </a:custGeom>
            <a:grpFill/>
            <a:ln>
              <a:noFill/>
            </a:ln>
          </p:spPr>
          <p:txBody>
            <a:bodyPr vert="horz" wrap="square" lIns="91440" tIns="45720" rIns="91440" bIns="45720" numCol="1" anchor="t" anchorCtr="0" compatLnSpc="1"/>
            <a:lstStyle/>
            <a:p>
              <a:endParaRPr lang="id-ID">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4" name="Freeform 33"/>
            <p:cNvSpPr>
              <a:spLocks noEditPoints="1"/>
            </p:cNvSpPr>
            <p:nvPr/>
          </p:nvSpPr>
          <p:spPr bwMode="auto">
            <a:xfrm>
              <a:off x="8106304" y="3879322"/>
              <a:ext cx="481012" cy="452438"/>
            </a:xfrm>
            <a:custGeom>
              <a:avLst/>
              <a:gdLst>
                <a:gd name="T0" fmla="*/ 116 w 128"/>
                <a:gd name="T1" fmla="*/ 0 h 120"/>
                <a:gd name="T2" fmla="*/ 12 w 128"/>
                <a:gd name="T3" fmla="*/ 0 h 120"/>
                <a:gd name="T4" fmla="*/ 0 w 128"/>
                <a:gd name="T5" fmla="*/ 12 h 120"/>
                <a:gd name="T6" fmla="*/ 0 w 128"/>
                <a:gd name="T7" fmla="*/ 92 h 120"/>
                <a:gd name="T8" fmla="*/ 12 w 128"/>
                <a:gd name="T9" fmla="*/ 104 h 120"/>
                <a:gd name="T10" fmla="*/ 52 w 128"/>
                <a:gd name="T11" fmla="*/ 104 h 120"/>
                <a:gd name="T12" fmla="*/ 52 w 128"/>
                <a:gd name="T13" fmla="*/ 109 h 120"/>
                <a:gd name="T14" fmla="*/ 27 w 128"/>
                <a:gd name="T15" fmla="*/ 112 h 120"/>
                <a:gd name="T16" fmla="*/ 24 w 128"/>
                <a:gd name="T17" fmla="*/ 116 h 120"/>
                <a:gd name="T18" fmla="*/ 28 w 128"/>
                <a:gd name="T19" fmla="*/ 120 h 120"/>
                <a:gd name="T20" fmla="*/ 100 w 128"/>
                <a:gd name="T21" fmla="*/ 120 h 120"/>
                <a:gd name="T22" fmla="*/ 104 w 128"/>
                <a:gd name="T23" fmla="*/ 116 h 120"/>
                <a:gd name="T24" fmla="*/ 101 w 128"/>
                <a:gd name="T25" fmla="*/ 112 h 120"/>
                <a:gd name="T26" fmla="*/ 76 w 128"/>
                <a:gd name="T27" fmla="*/ 109 h 120"/>
                <a:gd name="T28" fmla="*/ 76 w 128"/>
                <a:gd name="T29" fmla="*/ 104 h 120"/>
                <a:gd name="T30" fmla="*/ 116 w 128"/>
                <a:gd name="T31" fmla="*/ 104 h 120"/>
                <a:gd name="T32" fmla="*/ 128 w 128"/>
                <a:gd name="T33" fmla="*/ 92 h 120"/>
                <a:gd name="T34" fmla="*/ 128 w 128"/>
                <a:gd name="T35" fmla="*/ 12 h 120"/>
                <a:gd name="T36" fmla="*/ 116 w 128"/>
                <a:gd name="T37" fmla="*/ 0 h 120"/>
                <a:gd name="T38" fmla="*/ 120 w 128"/>
                <a:gd name="T39" fmla="*/ 92 h 120"/>
                <a:gd name="T40" fmla="*/ 116 w 128"/>
                <a:gd name="T41" fmla="*/ 96 h 120"/>
                <a:gd name="T42" fmla="*/ 80 w 128"/>
                <a:gd name="T43" fmla="*/ 96 h 120"/>
                <a:gd name="T44" fmla="*/ 48 w 128"/>
                <a:gd name="T45" fmla="*/ 96 h 120"/>
                <a:gd name="T46" fmla="*/ 12 w 128"/>
                <a:gd name="T47" fmla="*/ 96 h 120"/>
                <a:gd name="T48" fmla="*/ 8 w 128"/>
                <a:gd name="T49" fmla="*/ 92 h 120"/>
                <a:gd name="T50" fmla="*/ 8 w 128"/>
                <a:gd name="T51" fmla="*/ 12 h 120"/>
                <a:gd name="T52" fmla="*/ 12 w 128"/>
                <a:gd name="T53" fmla="*/ 8 h 120"/>
                <a:gd name="T54" fmla="*/ 116 w 128"/>
                <a:gd name="T55" fmla="*/ 8 h 120"/>
                <a:gd name="T56" fmla="*/ 120 w 128"/>
                <a:gd name="T57" fmla="*/ 12 h 120"/>
                <a:gd name="T58" fmla="*/ 120 w 128"/>
                <a:gd name="T59" fmla="*/ 9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20">
                  <a:moveTo>
                    <a:pt x="116" y="0"/>
                  </a:moveTo>
                  <a:cubicBezTo>
                    <a:pt x="12" y="0"/>
                    <a:pt x="12" y="0"/>
                    <a:pt x="12" y="0"/>
                  </a:cubicBezTo>
                  <a:cubicBezTo>
                    <a:pt x="5" y="0"/>
                    <a:pt x="0" y="5"/>
                    <a:pt x="0" y="12"/>
                  </a:cubicBezTo>
                  <a:cubicBezTo>
                    <a:pt x="0" y="92"/>
                    <a:pt x="0" y="92"/>
                    <a:pt x="0" y="92"/>
                  </a:cubicBezTo>
                  <a:cubicBezTo>
                    <a:pt x="0" y="99"/>
                    <a:pt x="5" y="104"/>
                    <a:pt x="12" y="104"/>
                  </a:cubicBezTo>
                  <a:cubicBezTo>
                    <a:pt x="52" y="104"/>
                    <a:pt x="52" y="104"/>
                    <a:pt x="52" y="104"/>
                  </a:cubicBezTo>
                  <a:cubicBezTo>
                    <a:pt x="52" y="109"/>
                    <a:pt x="52" y="109"/>
                    <a:pt x="52" y="109"/>
                  </a:cubicBezTo>
                  <a:cubicBezTo>
                    <a:pt x="27" y="112"/>
                    <a:pt x="27" y="112"/>
                    <a:pt x="27" y="112"/>
                  </a:cubicBezTo>
                  <a:cubicBezTo>
                    <a:pt x="25" y="113"/>
                    <a:pt x="24" y="114"/>
                    <a:pt x="24" y="116"/>
                  </a:cubicBezTo>
                  <a:cubicBezTo>
                    <a:pt x="24" y="118"/>
                    <a:pt x="26" y="120"/>
                    <a:pt x="28" y="120"/>
                  </a:cubicBezTo>
                  <a:cubicBezTo>
                    <a:pt x="100" y="120"/>
                    <a:pt x="100" y="120"/>
                    <a:pt x="100" y="120"/>
                  </a:cubicBezTo>
                  <a:cubicBezTo>
                    <a:pt x="102" y="120"/>
                    <a:pt x="104" y="118"/>
                    <a:pt x="104" y="116"/>
                  </a:cubicBezTo>
                  <a:cubicBezTo>
                    <a:pt x="104" y="114"/>
                    <a:pt x="103" y="113"/>
                    <a:pt x="101" y="112"/>
                  </a:cubicBezTo>
                  <a:cubicBezTo>
                    <a:pt x="76" y="109"/>
                    <a:pt x="76" y="109"/>
                    <a:pt x="76" y="109"/>
                  </a:cubicBezTo>
                  <a:cubicBezTo>
                    <a:pt x="76" y="104"/>
                    <a:pt x="76" y="104"/>
                    <a:pt x="76" y="104"/>
                  </a:cubicBezTo>
                  <a:cubicBezTo>
                    <a:pt x="116" y="104"/>
                    <a:pt x="116" y="104"/>
                    <a:pt x="116" y="104"/>
                  </a:cubicBezTo>
                  <a:cubicBezTo>
                    <a:pt x="123" y="104"/>
                    <a:pt x="128" y="99"/>
                    <a:pt x="128" y="92"/>
                  </a:cubicBezTo>
                  <a:cubicBezTo>
                    <a:pt x="128" y="12"/>
                    <a:pt x="128" y="12"/>
                    <a:pt x="128" y="12"/>
                  </a:cubicBezTo>
                  <a:cubicBezTo>
                    <a:pt x="128" y="5"/>
                    <a:pt x="123" y="0"/>
                    <a:pt x="116" y="0"/>
                  </a:cubicBezTo>
                  <a:close/>
                  <a:moveTo>
                    <a:pt x="120" y="92"/>
                  </a:moveTo>
                  <a:cubicBezTo>
                    <a:pt x="120" y="94"/>
                    <a:pt x="118" y="96"/>
                    <a:pt x="116" y="96"/>
                  </a:cubicBezTo>
                  <a:cubicBezTo>
                    <a:pt x="80" y="96"/>
                    <a:pt x="80" y="96"/>
                    <a:pt x="80" y="96"/>
                  </a:cubicBezTo>
                  <a:cubicBezTo>
                    <a:pt x="48" y="96"/>
                    <a:pt x="48" y="96"/>
                    <a:pt x="48" y="96"/>
                  </a:cubicBezTo>
                  <a:cubicBezTo>
                    <a:pt x="12" y="96"/>
                    <a:pt x="12" y="96"/>
                    <a:pt x="12" y="96"/>
                  </a:cubicBezTo>
                  <a:cubicBezTo>
                    <a:pt x="10" y="96"/>
                    <a:pt x="8" y="94"/>
                    <a:pt x="8" y="92"/>
                  </a:cubicBezTo>
                  <a:cubicBezTo>
                    <a:pt x="8" y="12"/>
                    <a:pt x="8" y="12"/>
                    <a:pt x="8" y="12"/>
                  </a:cubicBezTo>
                  <a:cubicBezTo>
                    <a:pt x="8" y="10"/>
                    <a:pt x="10" y="8"/>
                    <a:pt x="12" y="8"/>
                  </a:cubicBezTo>
                  <a:cubicBezTo>
                    <a:pt x="116" y="8"/>
                    <a:pt x="116" y="8"/>
                    <a:pt x="116" y="8"/>
                  </a:cubicBezTo>
                  <a:cubicBezTo>
                    <a:pt x="118" y="8"/>
                    <a:pt x="120" y="10"/>
                    <a:pt x="120" y="12"/>
                  </a:cubicBezTo>
                  <a:lnTo>
                    <a:pt x="120" y="92"/>
                  </a:lnTo>
                  <a:close/>
                </a:path>
              </a:pathLst>
            </a:custGeom>
            <a:grpFill/>
            <a:ln>
              <a:noFill/>
            </a:ln>
          </p:spPr>
          <p:txBody>
            <a:bodyPr vert="horz" wrap="square" lIns="91440" tIns="45720" rIns="91440" bIns="45720" numCol="1" anchor="t" anchorCtr="0" compatLnSpc="1"/>
            <a:lstStyle/>
            <a:p>
              <a:endParaRPr lang="id-ID">
                <a:latin typeface="思源黑体" panose="020B0500000000000000" pitchFamily="34" charset="-122"/>
                <a:ea typeface="思源黑体" panose="020B0500000000000000" pitchFamily="34" charset="-122"/>
                <a:sym typeface="思源黑体" panose="020B0500000000000000" pitchFamily="34" charset="-122"/>
              </a:endParaRPr>
            </a:p>
          </p:txBody>
        </p:sp>
      </p:grpSp>
      <p:grpSp>
        <p:nvGrpSpPr>
          <p:cNvPr id="25" name="Group 25"/>
          <p:cNvGrpSpPr/>
          <p:nvPr/>
        </p:nvGrpSpPr>
        <p:grpSpPr>
          <a:xfrm>
            <a:off x="5678787" y="3633212"/>
            <a:ext cx="535571" cy="443809"/>
            <a:chOff x="-1587" y="1789113"/>
            <a:chExt cx="963613" cy="798512"/>
          </a:xfrm>
          <a:solidFill>
            <a:schemeClr val="bg1"/>
          </a:solidFill>
        </p:grpSpPr>
        <p:sp>
          <p:nvSpPr>
            <p:cNvPr id="26" name="Freeform 11"/>
            <p:cNvSpPr>
              <a:spLocks noEditPoints="1"/>
            </p:cNvSpPr>
            <p:nvPr/>
          </p:nvSpPr>
          <p:spPr bwMode="auto">
            <a:xfrm>
              <a:off x="-1587" y="1789113"/>
              <a:ext cx="963613" cy="798512"/>
            </a:xfrm>
            <a:custGeom>
              <a:avLst/>
              <a:gdLst>
                <a:gd name="T0" fmla="*/ 174 w 256"/>
                <a:gd name="T1" fmla="*/ 16 h 212"/>
                <a:gd name="T2" fmla="*/ 240 w 256"/>
                <a:gd name="T3" fmla="*/ 82 h 212"/>
                <a:gd name="T4" fmla="*/ 240 w 256"/>
                <a:gd name="T5" fmla="*/ 85 h 212"/>
                <a:gd name="T6" fmla="*/ 174 w 256"/>
                <a:gd name="T7" fmla="*/ 148 h 212"/>
                <a:gd name="T8" fmla="*/ 136 w 256"/>
                <a:gd name="T9" fmla="*/ 148 h 212"/>
                <a:gd name="T10" fmla="*/ 75 w 256"/>
                <a:gd name="T11" fmla="*/ 195 h 212"/>
                <a:gd name="T12" fmla="*/ 82 w 256"/>
                <a:gd name="T13" fmla="*/ 149 h 212"/>
                <a:gd name="T14" fmla="*/ 16 w 256"/>
                <a:gd name="T15" fmla="*/ 85 h 212"/>
                <a:gd name="T16" fmla="*/ 16 w 256"/>
                <a:gd name="T17" fmla="*/ 82 h 212"/>
                <a:gd name="T18" fmla="*/ 83 w 256"/>
                <a:gd name="T19" fmla="*/ 16 h 212"/>
                <a:gd name="T20" fmla="*/ 172 w 256"/>
                <a:gd name="T21" fmla="*/ 16 h 212"/>
                <a:gd name="T22" fmla="*/ 174 w 256"/>
                <a:gd name="T23" fmla="*/ 0 h 212"/>
                <a:gd name="T24" fmla="*/ 83 w 256"/>
                <a:gd name="T25" fmla="*/ 0 h 212"/>
                <a:gd name="T26" fmla="*/ 0 w 256"/>
                <a:gd name="T27" fmla="*/ 82 h 212"/>
                <a:gd name="T28" fmla="*/ 0 w 256"/>
                <a:gd name="T29" fmla="*/ 85 h 212"/>
                <a:gd name="T30" fmla="*/ 63 w 256"/>
                <a:gd name="T31" fmla="*/ 164 h 212"/>
                <a:gd name="T32" fmla="*/ 59 w 256"/>
                <a:gd name="T33" fmla="*/ 193 h 212"/>
                <a:gd name="T34" fmla="*/ 66 w 256"/>
                <a:gd name="T35" fmla="*/ 209 h 212"/>
                <a:gd name="T36" fmla="*/ 75 w 256"/>
                <a:gd name="T37" fmla="*/ 212 h 212"/>
                <a:gd name="T38" fmla="*/ 84 w 256"/>
                <a:gd name="T39" fmla="*/ 208 h 212"/>
                <a:gd name="T40" fmla="*/ 141 w 256"/>
                <a:gd name="T41" fmla="*/ 164 h 212"/>
                <a:gd name="T42" fmla="*/ 174 w 256"/>
                <a:gd name="T43" fmla="*/ 164 h 212"/>
                <a:gd name="T44" fmla="*/ 256 w 256"/>
                <a:gd name="T45" fmla="*/ 85 h 212"/>
                <a:gd name="T46" fmla="*/ 256 w 256"/>
                <a:gd name="T47" fmla="*/ 82 h 212"/>
                <a:gd name="T48" fmla="*/ 174 w 256"/>
                <a:gd name="T49" fmla="*/ 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56" h="212">
                  <a:moveTo>
                    <a:pt x="174" y="16"/>
                  </a:moveTo>
                  <a:cubicBezTo>
                    <a:pt x="210" y="16"/>
                    <a:pt x="240" y="46"/>
                    <a:pt x="240" y="82"/>
                  </a:cubicBezTo>
                  <a:cubicBezTo>
                    <a:pt x="240" y="85"/>
                    <a:pt x="240" y="85"/>
                    <a:pt x="240" y="85"/>
                  </a:cubicBezTo>
                  <a:cubicBezTo>
                    <a:pt x="240" y="121"/>
                    <a:pt x="210" y="148"/>
                    <a:pt x="174" y="148"/>
                  </a:cubicBezTo>
                  <a:cubicBezTo>
                    <a:pt x="136" y="148"/>
                    <a:pt x="136" y="148"/>
                    <a:pt x="136" y="148"/>
                  </a:cubicBezTo>
                  <a:cubicBezTo>
                    <a:pt x="75" y="195"/>
                    <a:pt x="75" y="195"/>
                    <a:pt x="75" y="195"/>
                  </a:cubicBezTo>
                  <a:cubicBezTo>
                    <a:pt x="82" y="149"/>
                    <a:pt x="82" y="149"/>
                    <a:pt x="82" y="149"/>
                  </a:cubicBezTo>
                  <a:cubicBezTo>
                    <a:pt x="46" y="149"/>
                    <a:pt x="16" y="121"/>
                    <a:pt x="16" y="85"/>
                  </a:cubicBezTo>
                  <a:cubicBezTo>
                    <a:pt x="16" y="82"/>
                    <a:pt x="16" y="82"/>
                    <a:pt x="16" y="82"/>
                  </a:cubicBezTo>
                  <a:cubicBezTo>
                    <a:pt x="16" y="46"/>
                    <a:pt x="47" y="16"/>
                    <a:pt x="83" y="16"/>
                  </a:cubicBezTo>
                  <a:cubicBezTo>
                    <a:pt x="172" y="16"/>
                    <a:pt x="172" y="16"/>
                    <a:pt x="172" y="16"/>
                  </a:cubicBezTo>
                  <a:moveTo>
                    <a:pt x="174" y="0"/>
                  </a:moveTo>
                  <a:cubicBezTo>
                    <a:pt x="83" y="0"/>
                    <a:pt x="83" y="0"/>
                    <a:pt x="83" y="0"/>
                  </a:cubicBezTo>
                  <a:cubicBezTo>
                    <a:pt x="38" y="0"/>
                    <a:pt x="0" y="37"/>
                    <a:pt x="0" y="82"/>
                  </a:cubicBezTo>
                  <a:cubicBezTo>
                    <a:pt x="0" y="85"/>
                    <a:pt x="0" y="85"/>
                    <a:pt x="0" y="85"/>
                  </a:cubicBezTo>
                  <a:cubicBezTo>
                    <a:pt x="0" y="123"/>
                    <a:pt x="28" y="155"/>
                    <a:pt x="63" y="164"/>
                  </a:cubicBezTo>
                  <a:cubicBezTo>
                    <a:pt x="59" y="193"/>
                    <a:pt x="59" y="193"/>
                    <a:pt x="59" y="193"/>
                  </a:cubicBezTo>
                  <a:cubicBezTo>
                    <a:pt x="58" y="200"/>
                    <a:pt x="61" y="206"/>
                    <a:pt x="66" y="209"/>
                  </a:cubicBezTo>
                  <a:cubicBezTo>
                    <a:pt x="69" y="211"/>
                    <a:pt x="72" y="212"/>
                    <a:pt x="75" y="212"/>
                  </a:cubicBezTo>
                  <a:cubicBezTo>
                    <a:pt x="78" y="212"/>
                    <a:pt x="82" y="210"/>
                    <a:pt x="84" y="208"/>
                  </a:cubicBezTo>
                  <a:cubicBezTo>
                    <a:pt x="141" y="164"/>
                    <a:pt x="141" y="164"/>
                    <a:pt x="141" y="164"/>
                  </a:cubicBezTo>
                  <a:cubicBezTo>
                    <a:pt x="174" y="164"/>
                    <a:pt x="174" y="164"/>
                    <a:pt x="174" y="164"/>
                  </a:cubicBezTo>
                  <a:cubicBezTo>
                    <a:pt x="219" y="164"/>
                    <a:pt x="256" y="130"/>
                    <a:pt x="256" y="85"/>
                  </a:cubicBezTo>
                  <a:cubicBezTo>
                    <a:pt x="256" y="82"/>
                    <a:pt x="256" y="82"/>
                    <a:pt x="256" y="82"/>
                  </a:cubicBezTo>
                  <a:cubicBezTo>
                    <a:pt x="256" y="37"/>
                    <a:pt x="219" y="0"/>
                    <a:pt x="174" y="0"/>
                  </a:cubicBezTo>
                  <a:close/>
                </a:path>
              </a:pathLst>
            </a:custGeom>
            <a:grpFill/>
            <a:ln>
              <a:noFill/>
            </a:ln>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7" name="Freeform 12"/>
            <p:cNvSpPr/>
            <p:nvPr/>
          </p:nvSpPr>
          <p:spPr bwMode="auto">
            <a:xfrm>
              <a:off x="220663" y="1901825"/>
              <a:ext cx="58738" cy="33337"/>
            </a:xfrm>
            <a:custGeom>
              <a:avLst/>
              <a:gdLst>
                <a:gd name="T0" fmla="*/ 4 w 16"/>
                <a:gd name="T1" fmla="*/ 9 h 9"/>
                <a:gd name="T2" fmla="*/ 0 w 16"/>
                <a:gd name="T3" fmla="*/ 5 h 9"/>
                <a:gd name="T4" fmla="*/ 4 w 16"/>
                <a:gd name="T5" fmla="*/ 1 h 9"/>
                <a:gd name="T6" fmla="*/ 12 w 16"/>
                <a:gd name="T7" fmla="*/ 0 h 9"/>
                <a:gd name="T8" fmla="*/ 16 w 16"/>
                <a:gd name="T9" fmla="*/ 4 h 9"/>
                <a:gd name="T10" fmla="*/ 12 w 16"/>
                <a:gd name="T11" fmla="*/ 8 h 9"/>
                <a:gd name="T12" fmla="*/ 5 w 16"/>
                <a:gd name="T13" fmla="*/ 9 h 9"/>
                <a:gd name="T14" fmla="*/ 4 w 16"/>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9">
                  <a:moveTo>
                    <a:pt x="4" y="9"/>
                  </a:moveTo>
                  <a:cubicBezTo>
                    <a:pt x="3" y="9"/>
                    <a:pt x="1" y="7"/>
                    <a:pt x="0" y="5"/>
                  </a:cubicBezTo>
                  <a:cubicBezTo>
                    <a:pt x="0" y="3"/>
                    <a:pt x="2" y="1"/>
                    <a:pt x="4" y="1"/>
                  </a:cubicBezTo>
                  <a:cubicBezTo>
                    <a:pt x="6" y="0"/>
                    <a:pt x="9" y="0"/>
                    <a:pt x="12" y="0"/>
                  </a:cubicBezTo>
                  <a:cubicBezTo>
                    <a:pt x="14" y="0"/>
                    <a:pt x="16" y="2"/>
                    <a:pt x="16" y="4"/>
                  </a:cubicBezTo>
                  <a:cubicBezTo>
                    <a:pt x="16" y="6"/>
                    <a:pt x="14" y="8"/>
                    <a:pt x="12" y="8"/>
                  </a:cubicBezTo>
                  <a:cubicBezTo>
                    <a:pt x="10" y="8"/>
                    <a:pt x="7" y="8"/>
                    <a:pt x="5" y="9"/>
                  </a:cubicBezTo>
                  <a:cubicBezTo>
                    <a:pt x="5" y="9"/>
                    <a:pt x="5" y="9"/>
                    <a:pt x="4" y="9"/>
                  </a:cubicBezTo>
                  <a:close/>
                </a:path>
              </a:pathLst>
            </a:custGeom>
            <a:grpFill/>
            <a:ln>
              <a:noFill/>
            </a:ln>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8" name="Freeform 13"/>
            <p:cNvSpPr/>
            <p:nvPr/>
          </p:nvSpPr>
          <p:spPr bwMode="auto">
            <a:xfrm>
              <a:off x="88901" y="1912938"/>
              <a:ext cx="131763" cy="192087"/>
            </a:xfrm>
            <a:custGeom>
              <a:avLst/>
              <a:gdLst>
                <a:gd name="T0" fmla="*/ 4 w 35"/>
                <a:gd name="T1" fmla="*/ 51 h 51"/>
                <a:gd name="T2" fmla="*/ 0 w 35"/>
                <a:gd name="T3" fmla="*/ 47 h 51"/>
                <a:gd name="T4" fmla="*/ 0 w 35"/>
                <a:gd name="T5" fmla="*/ 46 h 51"/>
                <a:gd name="T6" fmla="*/ 29 w 35"/>
                <a:gd name="T7" fmla="*/ 0 h 51"/>
                <a:gd name="T8" fmla="*/ 34 w 35"/>
                <a:gd name="T9" fmla="*/ 2 h 51"/>
                <a:gd name="T10" fmla="*/ 32 w 35"/>
                <a:gd name="T11" fmla="*/ 8 h 51"/>
                <a:gd name="T12" fmla="*/ 8 w 35"/>
                <a:gd name="T13" fmla="*/ 46 h 51"/>
                <a:gd name="T14" fmla="*/ 8 w 35"/>
                <a:gd name="T15" fmla="*/ 47 h 51"/>
                <a:gd name="T16" fmla="*/ 4 w 35"/>
                <a:gd name="T17"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51">
                  <a:moveTo>
                    <a:pt x="4" y="51"/>
                  </a:moveTo>
                  <a:cubicBezTo>
                    <a:pt x="2" y="51"/>
                    <a:pt x="0" y="49"/>
                    <a:pt x="0" y="47"/>
                  </a:cubicBezTo>
                  <a:cubicBezTo>
                    <a:pt x="0" y="46"/>
                    <a:pt x="0" y="46"/>
                    <a:pt x="0" y="46"/>
                  </a:cubicBezTo>
                  <a:cubicBezTo>
                    <a:pt x="0" y="27"/>
                    <a:pt x="12" y="8"/>
                    <a:pt x="29" y="0"/>
                  </a:cubicBezTo>
                  <a:cubicBezTo>
                    <a:pt x="31" y="0"/>
                    <a:pt x="34" y="0"/>
                    <a:pt x="34" y="2"/>
                  </a:cubicBezTo>
                  <a:cubicBezTo>
                    <a:pt x="35" y="4"/>
                    <a:pt x="34" y="7"/>
                    <a:pt x="32" y="8"/>
                  </a:cubicBezTo>
                  <a:cubicBezTo>
                    <a:pt x="18" y="14"/>
                    <a:pt x="8" y="30"/>
                    <a:pt x="8" y="46"/>
                  </a:cubicBezTo>
                  <a:cubicBezTo>
                    <a:pt x="8" y="47"/>
                    <a:pt x="8" y="47"/>
                    <a:pt x="8" y="47"/>
                  </a:cubicBezTo>
                  <a:cubicBezTo>
                    <a:pt x="8" y="49"/>
                    <a:pt x="6" y="51"/>
                    <a:pt x="4" y="51"/>
                  </a:cubicBezTo>
                  <a:close/>
                </a:path>
              </a:pathLst>
            </a:custGeom>
            <a:grpFill/>
            <a:ln>
              <a:noFill/>
            </a:ln>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9" name="Freeform 14"/>
            <p:cNvSpPr>
              <a:spLocks noEditPoints="1"/>
            </p:cNvSpPr>
            <p:nvPr/>
          </p:nvSpPr>
          <p:spPr bwMode="auto">
            <a:xfrm>
              <a:off x="231776" y="2052638"/>
              <a:ext cx="134938" cy="134937"/>
            </a:xfrm>
            <a:custGeom>
              <a:avLst/>
              <a:gdLst>
                <a:gd name="T0" fmla="*/ 18 w 36"/>
                <a:gd name="T1" fmla="*/ 36 h 36"/>
                <a:gd name="T2" fmla="*/ 0 w 36"/>
                <a:gd name="T3" fmla="*/ 18 h 36"/>
                <a:gd name="T4" fmla="*/ 18 w 36"/>
                <a:gd name="T5" fmla="*/ 0 h 36"/>
                <a:gd name="T6" fmla="*/ 36 w 36"/>
                <a:gd name="T7" fmla="*/ 18 h 36"/>
                <a:gd name="T8" fmla="*/ 18 w 36"/>
                <a:gd name="T9" fmla="*/ 36 h 36"/>
                <a:gd name="T10" fmla="*/ 18 w 36"/>
                <a:gd name="T11" fmla="*/ 8 h 36"/>
                <a:gd name="T12" fmla="*/ 8 w 36"/>
                <a:gd name="T13" fmla="*/ 18 h 36"/>
                <a:gd name="T14" fmla="*/ 18 w 36"/>
                <a:gd name="T15" fmla="*/ 28 h 36"/>
                <a:gd name="T16" fmla="*/ 28 w 36"/>
                <a:gd name="T17" fmla="*/ 18 h 36"/>
                <a:gd name="T18" fmla="*/ 18 w 36"/>
                <a:gd name="T19"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6">
                  <a:moveTo>
                    <a:pt x="18" y="36"/>
                  </a:moveTo>
                  <a:cubicBezTo>
                    <a:pt x="8" y="36"/>
                    <a:pt x="0" y="28"/>
                    <a:pt x="0" y="18"/>
                  </a:cubicBezTo>
                  <a:cubicBezTo>
                    <a:pt x="0" y="8"/>
                    <a:pt x="8" y="0"/>
                    <a:pt x="18" y="0"/>
                  </a:cubicBezTo>
                  <a:cubicBezTo>
                    <a:pt x="28" y="0"/>
                    <a:pt x="36" y="8"/>
                    <a:pt x="36" y="18"/>
                  </a:cubicBezTo>
                  <a:cubicBezTo>
                    <a:pt x="36" y="28"/>
                    <a:pt x="28" y="36"/>
                    <a:pt x="18" y="36"/>
                  </a:cubicBezTo>
                  <a:close/>
                  <a:moveTo>
                    <a:pt x="18" y="8"/>
                  </a:moveTo>
                  <a:cubicBezTo>
                    <a:pt x="12" y="8"/>
                    <a:pt x="8" y="13"/>
                    <a:pt x="8" y="18"/>
                  </a:cubicBezTo>
                  <a:cubicBezTo>
                    <a:pt x="8" y="24"/>
                    <a:pt x="12" y="28"/>
                    <a:pt x="18" y="28"/>
                  </a:cubicBezTo>
                  <a:cubicBezTo>
                    <a:pt x="23" y="28"/>
                    <a:pt x="28" y="24"/>
                    <a:pt x="28" y="18"/>
                  </a:cubicBezTo>
                  <a:cubicBezTo>
                    <a:pt x="28" y="13"/>
                    <a:pt x="23" y="8"/>
                    <a:pt x="18" y="8"/>
                  </a:cubicBezTo>
                  <a:close/>
                </a:path>
              </a:pathLst>
            </a:custGeom>
            <a:grpFill/>
            <a:ln>
              <a:noFill/>
            </a:ln>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0" name="Freeform 15"/>
            <p:cNvSpPr>
              <a:spLocks noEditPoints="1"/>
            </p:cNvSpPr>
            <p:nvPr/>
          </p:nvSpPr>
          <p:spPr bwMode="auto">
            <a:xfrm>
              <a:off x="411163" y="2052638"/>
              <a:ext cx="136525" cy="134937"/>
            </a:xfrm>
            <a:custGeom>
              <a:avLst/>
              <a:gdLst>
                <a:gd name="T0" fmla="*/ 18 w 36"/>
                <a:gd name="T1" fmla="*/ 36 h 36"/>
                <a:gd name="T2" fmla="*/ 0 w 36"/>
                <a:gd name="T3" fmla="*/ 18 h 36"/>
                <a:gd name="T4" fmla="*/ 18 w 36"/>
                <a:gd name="T5" fmla="*/ 0 h 36"/>
                <a:gd name="T6" fmla="*/ 36 w 36"/>
                <a:gd name="T7" fmla="*/ 18 h 36"/>
                <a:gd name="T8" fmla="*/ 18 w 36"/>
                <a:gd name="T9" fmla="*/ 36 h 36"/>
                <a:gd name="T10" fmla="*/ 18 w 36"/>
                <a:gd name="T11" fmla="*/ 8 h 36"/>
                <a:gd name="T12" fmla="*/ 8 w 36"/>
                <a:gd name="T13" fmla="*/ 18 h 36"/>
                <a:gd name="T14" fmla="*/ 18 w 36"/>
                <a:gd name="T15" fmla="*/ 28 h 36"/>
                <a:gd name="T16" fmla="*/ 28 w 36"/>
                <a:gd name="T17" fmla="*/ 18 h 36"/>
                <a:gd name="T18" fmla="*/ 18 w 36"/>
                <a:gd name="T19"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6">
                  <a:moveTo>
                    <a:pt x="18" y="36"/>
                  </a:moveTo>
                  <a:cubicBezTo>
                    <a:pt x="8" y="36"/>
                    <a:pt x="0" y="28"/>
                    <a:pt x="0" y="18"/>
                  </a:cubicBezTo>
                  <a:cubicBezTo>
                    <a:pt x="0" y="8"/>
                    <a:pt x="8" y="0"/>
                    <a:pt x="18" y="0"/>
                  </a:cubicBezTo>
                  <a:cubicBezTo>
                    <a:pt x="28" y="0"/>
                    <a:pt x="36" y="8"/>
                    <a:pt x="36" y="18"/>
                  </a:cubicBezTo>
                  <a:cubicBezTo>
                    <a:pt x="36" y="28"/>
                    <a:pt x="28" y="36"/>
                    <a:pt x="18" y="36"/>
                  </a:cubicBezTo>
                  <a:close/>
                  <a:moveTo>
                    <a:pt x="18" y="8"/>
                  </a:moveTo>
                  <a:cubicBezTo>
                    <a:pt x="12" y="8"/>
                    <a:pt x="8" y="13"/>
                    <a:pt x="8" y="18"/>
                  </a:cubicBezTo>
                  <a:cubicBezTo>
                    <a:pt x="8" y="24"/>
                    <a:pt x="12" y="28"/>
                    <a:pt x="18" y="28"/>
                  </a:cubicBezTo>
                  <a:cubicBezTo>
                    <a:pt x="23" y="28"/>
                    <a:pt x="28" y="24"/>
                    <a:pt x="28" y="18"/>
                  </a:cubicBezTo>
                  <a:cubicBezTo>
                    <a:pt x="28" y="13"/>
                    <a:pt x="23" y="8"/>
                    <a:pt x="18" y="8"/>
                  </a:cubicBezTo>
                  <a:close/>
                </a:path>
              </a:pathLst>
            </a:custGeom>
            <a:grpFill/>
            <a:ln>
              <a:noFill/>
            </a:ln>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1" name="Freeform 16"/>
            <p:cNvSpPr>
              <a:spLocks noEditPoints="1"/>
            </p:cNvSpPr>
            <p:nvPr/>
          </p:nvSpPr>
          <p:spPr bwMode="auto">
            <a:xfrm>
              <a:off x="592138" y="2052638"/>
              <a:ext cx="136525" cy="134937"/>
            </a:xfrm>
            <a:custGeom>
              <a:avLst/>
              <a:gdLst>
                <a:gd name="T0" fmla="*/ 18 w 36"/>
                <a:gd name="T1" fmla="*/ 36 h 36"/>
                <a:gd name="T2" fmla="*/ 0 w 36"/>
                <a:gd name="T3" fmla="*/ 18 h 36"/>
                <a:gd name="T4" fmla="*/ 18 w 36"/>
                <a:gd name="T5" fmla="*/ 0 h 36"/>
                <a:gd name="T6" fmla="*/ 36 w 36"/>
                <a:gd name="T7" fmla="*/ 18 h 36"/>
                <a:gd name="T8" fmla="*/ 18 w 36"/>
                <a:gd name="T9" fmla="*/ 36 h 36"/>
                <a:gd name="T10" fmla="*/ 18 w 36"/>
                <a:gd name="T11" fmla="*/ 8 h 36"/>
                <a:gd name="T12" fmla="*/ 8 w 36"/>
                <a:gd name="T13" fmla="*/ 18 h 36"/>
                <a:gd name="T14" fmla="*/ 18 w 36"/>
                <a:gd name="T15" fmla="*/ 28 h 36"/>
                <a:gd name="T16" fmla="*/ 28 w 36"/>
                <a:gd name="T17" fmla="*/ 18 h 36"/>
                <a:gd name="T18" fmla="*/ 18 w 36"/>
                <a:gd name="T19"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6">
                  <a:moveTo>
                    <a:pt x="18" y="36"/>
                  </a:moveTo>
                  <a:cubicBezTo>
                    <a:pt x="8" y="36"/>
                    <a:pt x="0" y="28"/>
                    <a:pt x="0" y="18"/>
                  </a:cubicBezTo>
                  <a:cubicBezTo>
                    <a:pt x="0" y="8"/>
                    <a:pt x="8" y="0"/>
                    <a:pt x="18" y="0"/>
                  </a:cubicBezTo>
                  <a:cubicBezTo>
                    <a:pt x="28" y="0"/>
                    <a:pt x="36" y="8"/>
                    <a:pt x="36" y="18"/>
                  </a:cubicBezTo>
                  <a:cubicBezTo>
                    <a:pt x="36" y="28"/>
                    <a:pt x="28" y="36"/>
                    <a:pt x="18" y="36"/>
                  </a:cubicBezTo>
                  <a:close/>
                  <a:moveTo>
                    <a:pt x="18" y="8"/>
                  </a:moveTo>
                  <a:cubicBezTo>
                    <a:pt x="12" y="8"/>
                    <a:pt x="8" y="13"/>
                    <a:pt x="8" y="18"/>
                  </a:cubicBezTo>
                  <a:cubicBezTo>
                    <a:pt x="8" y="24"/>
                    <a:pt x="12" y="28"/>
                    <a:pt x="18" y="28"/>
                  </a:cubicBezTo>
                  <a:cubicBezTo>
                    <a:pt x="23" y="28"/>
                    <a:pt x="28" y="24"/>
                    <a:pt x="28" y="18"/>
                  </a:cubicBezTo>
                  <a:cubicBezTo>
                    <a:pt x="28" y="13"/>
                    <a:pt x="23" y="8"/>
                    <a:pt x="18" y="8"/>
                  </a:cubicBezTo>
                  <a:close/>
                </a:path>
              </a:pathLst>
            </a:custGeom>
            <a:grpFill/>
            <a:ln>
              <a:noFill/>
            </a:ln>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grpSp>
      <p:sp>
        <p:nvSpPr>
          <p:cNvPr id="32" name="Rectangle 29"/>
          <p:cNvSpPr/>
          <p:nvPr/>
        </p:nvSpPr>
        <p:spPr>
          <a:xfrm>
            <a:off x="7995285" y="2211070"/>
            <a:ext cx="3335020" cy="1630045"/>
          </a:xfrm>
          <a:prstGeom prst="rect">
            <a:avLst/>
          </a:prstGeom>
        </p:spPr>
        <p:txBody>
          <a:bodyPr wrap="square">
            <a:spAutoFit/>
          </a:bodyPr>
          <a:lstStyle/>
          <a:p>
            <a:pPr lvl="0">
              <a:lnSpc>
                <a:spcPts val="2000"/>
              </a:lnSpc>
              <a:defRPr/>
            </a:pPr>
            <a:r>
              <a:rPr lang="zh-CN" altLang="en-US" sz="14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联想类比型技法是指借助现有的知识与经验或其他已经熟悉的事物作桥梁，获得借鉴和启迪，从而实现创新的一种技法。广泛的兴趣、宽广的知识、灵活的思维等，是有效运用联想类比型技法进行创新的必要条件。</a:t>
            </a:r>
            <a:endParaRPr lang="zh-CN" altLang="en-US" sz="14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3" name="Rectangle 30"/>
          <p:cNvSpPr/>
          <p:nvPr/>
        </p:nvSpPr>
        <p:spPr>
          <a:xfrm>
            <a:off x="7995285" y="1791335"/>
            <a:ext cx="2759075" cy="337185"/>
          </a:xfrm>
          <a:prstGeom prst="rect">
            <a:avLst/>
          </a:prstGeom>
        </p:spPr>
        <p:txBody>
          <a:bodyPr wrap="square">
            <a:spAutoFit/>
          </a:bodyPr>
          <a:lstStyle/>
          <a:p>
            <a:pPr lvl="0" defTabSz="914400">
              <a:defRPr/>
            </a:pPr>
            <a:r>
              <a:rPr lang="zh-CN" altLang="en-US" sz="1600" b="1" dirty="0">
                <a:solidFill>
                  <a:schemeClr val="tx1">
                    <a:lumMod val="75000"/>
                    <a:lumOff val="25000"/>
                  </a:schemeClr>
                </a:solidFill>
                <a:latin typeface="思源黑体" panose="020B0500000000000000" pitchFamily="34" charset="-122"/>
                <a:ea typeface="思源黑体" panose="020B0500000000000000" pitchFamily="34" charset="-122"/>
                <a:cs typeface="Open Sans" charset="0"/>
                <a:sym typeface="思源黑体" panose="020B0500000000000000" pitchFamily="34" charset="-122"/>
              </a:rPr>
              <a:t>二、联想类比型技法</a:t>
            </a:r>
            <a:endParaRPr lang="zh-CN" altLang="en-US" sz="1600" b="1" dirty="0">
              <a:solidFill>
                <a:schemeClr val="tx1">
                  <a:lumMod val="75000"/>
                  <a:lumOff val="25000"/>
                </a:schemeClr>
              </a:solidFill>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34" name="Rectangle 29"/>
          <p:cNvSpPr/>
          <p:nvPr/>
        </p:nvSpPr>
        <p:spPr>
          <a:xfrm>
            <a:off x="637540" y="2211070"/>
            <a:ext cx="3265805" cy="1630045"/>
          </a:xfrm>
          <a:prstGeom prst="rect">
            <a:avLst/>
          </a:prstGeom>
        </p:spPr>
        <p:txBody>
          <a:bodyPr wrap="square">
            <a:spAutoFit/>
          </a:bodyPr>
          <a:lstStyle/>
          <a:p>
            <a:pPr lvl="0" algn="r">
              <a:lnSpc>
                <a:spcPts val="2000"/>
              </a:lnSpc>
              <a:defRPr/>
            </a:pPr>
            <a:r>
              <a:rPr lang="zh-CN" altLang="en-US" sz="14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列举分析型技法就是通过对事物特性的详细分析，以列举方式把问题展开并列出其各方面的特性、特征，帮助人们克服感知的不足和思维束缚的障碍，从中找到有助于选择和确定创造发明题目的一种常用的创新技法。</a:t>
            </a:r>
            <a:endParaRPr lang="zh-CN" altLang="en-US" sz="14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5" name="Rectangle 30"/>
          <p:cNvSpPr/>
          <p:nvPr/>
        </p:nvSpPr>
        <p:spPr>
          <a:xfrm>
            <a:off x="923290" y="1791335"/>
            <a:ext cx="2980055" cy="337185"/>
          </a:xfrm>
          <a:prstGeom prst="rect">
            <a:avLst/>
          </a:prstGeom>
        </p:spPr>
        <p:txBody>
          <a:bodyPr wrap="square">
            <a:spAutoFit/>
          </a:bodyPr>
          <a:lstStyle/>
          <a:p>
            <a:pPr lvl="0" algn="r" defTabSz="914400">
              <a:defRPr/>
            </a:pPr>
            <a:r>
              <a:rPr lang="zh-CN" altLang="en-US" sz="1600" b="1" dirty="0">
                <a:solidFill>
                  <a:schemeClr val="tx1">
                    <a:lumMod val="75000"/>
                    <a:lumOff val="25000"/>
                  </a:schemeClr>
                </a:solidFill>
                <a:latin typeface="思源黑体" panose="020B0500000000000000" pitchFamily="34" charset="-122"/>
                <a:ea typeface="思源黑体" panose="020B0500000000000000" pitchFamily="34" charset="-122"/>
                <a:cs typeface="Open Sans" charset="0"/>
                <a:sym typeface="思源黑体" panose="020B0500000000000000" pitchFamily="34" charset="-122"/>
              </a:rPr>
              <a:t> 一、列举分析型技法</a:t>
            </a:r>
            <a:endParaRPr lang="zh-CN" altLang="en-US" sz="1600" b="1" dirty="0">
              <a:solidFill>
                <a:schemeClr val="tx1">
                  <a:lumMod val="75000"/>
                  <a:lumOff val="25000"/>
                </a:schemeClr>
              </a:solidFill>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36" name="Rectangle 29"/>
          <p:cNvSpPr/>
          <p:nvPr/>
        </p:nvSpPr>
        <p:spPr>
          <a:xfrm>
            <a:off x="1547495" y="5145405"/>
            <a:ext cx="8756650" cy="860425"/>
          </a:xfrm>
          <a:prstGeom prst="rect">
            <a:avLst/>
          </a:prstGeom>
        </p:spPr>
        <p:txBody>
          <a:bodyPr wrap="square">
            <a:spAutoFit/>
          </a:bodyPr>
          <a:lstStyle/>
          <a:p>
            <a:pPr lvl="0" algn="ctr">
              <a:lnSpc>
                <a:spcPts val="2000"/>
              </a:lnSpc>
              <a:defRPr/>
            </a:pPr>
            <a:r>
              <a:rPr lang="zh-CN" altLang="en-US" sz="14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组合创新型技法是指按照一定的技术原理或功能、目的，将现有的科学技术原理或</a:t>
            </a:r>
            <a:endParaRPr lang="zh-CN" altLang="en-US" sz="14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a:p>
            <a:pPr lvl="0" algn="ctr">
              <a:lnSpc>
                <a:spcPts val="2000"/>
              </a:lnSpc>
              <a:defRPr/>
            </a:pPr>
            <a:r>
              <a:rPr lang="zh-CN" altLang="en-US" sz="14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方法、现象、物品作适当的组合或重新安排，从而获得具有统一整体功能的新技术、新</a:t>
            </a:r>
            <a:endParaRPr lang="zh-CN" altLang="en-US" sz="14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a:p>
            <a:pPr lvl="0" algn="ctr">
              <a:lnSpc>
                <a:spcPts val="2000"/>
              </a:lnSpc>
              <a:defRPr/>
            </a:pPr>
            <a:r>
              <a:rPr lang="zh-CN" altLang="en-US" sz="14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产品、新形象的创造技法。</a:t>
            </a:r>
            <a:endParaRPr lang="zh-CN" altLang="en-US" sz="14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7" name="Rectangle 30"/>
          <p:cNvSpPr/>
          <p:nvPr/>
        </p:nvSpPr>
        <p:spPr>
          <a:xfrm>
            <a:off x="3876675" y="4694555"/>
            <a:ext cx="4098290" cy="337185"/>
          </a:xfrm>
          <a:prstGeom prst="rect">
            <a:avLst/>
          </a:prstGeom>
        </p:spPr>
        <p:txBody>
          <a:bodyPr wrap="square">
            <a:spAutoFit/>
          </a:bodyPr>
          <a:lstStyle/>
          <a:p>
            <a:pPr lvl="0" algn="ctr" defTabSz="914400">
              <a:defRPr/>
            </a:pPr>
            <a:r>
              <a:rPr lang="zh-CN" altLang="en-US" sz="1600" b="1" dirty="0">
                <a:solidFill>
                  <a:schemeClr val="tx1">
                    <a:lumMod val="75000"/>
                    <a:lumOff val="25000"/>
                  </a:schemeClr>
                </a:solidFill>
                <a:latin typeface="思源黑体" panose="020B0500000000000000" pitchFamily="34" charset="-122"/>
                <a:ea typeface="思源黑体" panose="020B0500000000000000" pitchFamily="34" charset="-122"/>
                <a:cs typeface="Open Sans" charset="0"/>
                <a:sym typeface="思源黑体" panose="020B0500000000000000" pitchFamily="34" charset="-122"/>
              </a:rPr>
              <a:t>三、组合创新型技法</a:t>
            </a:r>
            <a:endParaRPr lang="zh-CN" altLang="en-US" sz="1600" b="1" dirty="0">
              <a:solidFill>
                <a:schemeClr val="tx1">
                  <a:lumMod val="75000"/>
                  <a:lumOff val="25000"/>
                </a:schemeClr>
              </a:solidFill>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anim calcmode="lin" valueType="num">
                                      <p:cBhvr>
                                        <p:cTn id="8" dur="1000" fill="hold"/>
                                        <p:tgtEl>
                                          <p:spTgt spid="32"/>
                                        </p:tgtEl>
                                        <p:attrNameLst>
                                          <p:attrName>ppt_x</p:attrName>
                                        </p:attrNameLst>
                                      </p:cBhvr>
                                      <p:tavLst>
                                        <p:tav tm="0">
                                          <p:val>
                                            <p:strVal val="#ppt_x"/>
                                          </p:val>
                                        </p:tav>
                                        <p:tav tm="100000">
                                          <p:val>
                                            <p:strVal val="#ppt_x"/>
                                          </p:val>
                                        </p:tav>
                                      </p:tavLst>
                                    </p:anim>
                                    <p:anim calcmode="lin" valueType="num">
                                      <p:cBhvr>
                                        <p:cTn id="9" dur="1000" fill="hold"/>
                                        <p:tgtEl>
                                          <p:spTgt spid="3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1000"/>
                                        <p:tgtEl>
                                          <p:spTgt spid="33"/>
                                        </p:tgtEl>
                                      </p:cBhvr>
                                    </p:animEffect>
                                    <p:anim calcmode="lin" valueType="num">
                                      <p:cBhvr>
                                        <p:cTn id="13" dur="1000" fill="hold"/>
                                        <p:tgtEl>
                                          <p:spTgt spid="33"/>
                                        </p:tgtEl>
                                        <p:attrNameLst>
                                          <p:attrName>ppt_x</p:attrName>
                                        </p:attrNameLst>
                                      </p:cBhvr>
                                      <p:tavLst>
                                        <p:tav tm="0">
                                          <p:val>
                                            <p:strVal val="#ppt_x"/>
                                          </p:val>
                                        </p:tav>
                                        <p:tav tm="100000">
                                          <p:val>
                                            <p:strVal val="#ppt_x"/>
                                          </p:val>
                                        </p:tav>
                                      </p:tavLst>
                                    </p:anim>
                                    <p:anim calcmode="lin" valueType="num">
                                      <p:cBhvr>
                                        <p:cTn id="14" dur="1000" fill="hold"/>
                                        <p:tgtEl>
                                          <p:spTgt spid="3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34"/>
                                        </p:tgtEl>
                                        <p:attrNameLst>
                                          <p:attrName>style.visibility</p:attrName>
                                        </p:attrNameLst>
                                      </p:cBhvr>
                                      <p:to>
                                        <p:strVal val="visible"/>
                                      </p:to>
                                    </p:set>
                                    <p:animEffect transition="in" filter="fade">
                                      <p:cBhvr>
                                        <p:cTn id="18" dur="1000"/>
                                        <p:tgtEl>
                                          <p:spTgt spid="34"/>
                                        </p:tgtEl>
                                      </p:cBhvr>
                                    </p:animEffect>
                                    <p:anim calcmode="lin" valueType="num">
                                      <p:cBhvr>
                                        <p:cTn id="19" dur="1000" fill="hold"/>
                                        <p:tgtEl>
                                          <p:spTgt spid="34"/>
                                        </p:tgtEl>
                                        <p:attrNameLst>
                                          <p:attrName>ppt_x</p:attrName>
                                        </p:attrNameLst>
                                      </p:cBhvr>
                                      <p:tavLst>
                                        <p:tav tm="0">
                                          <p:val>
                                            <p:strVal val="#ppt_x"/>
                                          </p:val>
                                        </p:tav>
                                        <p:tav tm="100000">
                                          <p:val>
                                            <p:strVal val="#ppt_x"/>
                                          </p:val>
                                        </p:tav>
                                      </p:tavLst>
                                    </p:anim>
                                    <p:anim calcmode="lin" valueType="num">
                                      <p:cBhvr>
                                        <p:cTn id="20" dur="1000" fill="hold"/>
                                        <p:tgtEl>
                                          <p:spTgt spid="34"/>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1000"/>
                                        <p:tgtEl>
                                          <p:spTgt spid="35"/>
                                        </p:tgtEl>
                                      </p:cBhvr>
                                    </p:animEffect>
                                    <p:anim calcmode="lin" valueType="num">
                                      <p:cBhvr>
                                        <p:cTn id="24" dur="1000" fill="hold"/>
                                        <p:tgtEl>
                                          <p:spTgt spid="35"/>
                                        </p:tgtEl>
                                        <p:attrNameLst>
                                          <p:attrName>ppt_x</p:attrName>
                                        </p:attrNameLst>
                                      </p:cBhvr>
                                      <p:tavLst>
                                        <p:tav tm="0">
                                          <p:val>
                                            <p:strVal val="#ppt_x"/>
                                          </p:val>
                                        </p:tav>
                                        <p:tav tm="100000">
                                          <p:val>
                                            <p:strVal val="#ppt_x"/>
                                          </p:val>
                                        </p:tav>
                                      </p:tavLst>
                                    </p:anim>
                                    <p:anim calcmode="lin" valueType="num">
                                      <p:cBhvr>
                                        <p:cTn id="25" dur="1000" fill="hold"/>
                                        <p:tgtEl>
                                          <p:spTgt spid="35"/>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1000"/>
                                        <p:tgtEl>
                                          <p:spTgt spid="36"/>
                                        </p:tgtEl>
                                      </p:cBhvr>
                                    </p:animEffect>
                                    <p:anim calcmode="lin" valueType="num">
                                      <p:cBhvr>
                                        <p:cTn id="30" dur="1000" fill="hold"/>
                                        <p:tgtEl>
                                          <p:spTgt spid="36"/>
                                        </p:tgtEl>
                                        <p:attrNameLst>
                                          <p:attrName>ppt_x</p:attrName>
                                        </p:attrNameLst>
                                      </p:cBhvr>
                                      <p:tavLst>
                                        <p:tav tm="0">
                                          <p:val>
                                            <p:strVal val="#ppt_x"/>
                                          </p:val>
                                        </p:tav>
                                        <p:tav tm="100000">
                                          <p:val>
                                            <p:strVal val="#ppt_x"/>
                                          </p:val>
                                        </p:tav>
                                      </p:tavLst>
                                    </p:anim>
                                    <p:anim calcmode="lin" valueType="num">
                                      <p:cBhvr>
                                        <p:cTn id="31" dur="1000" fill="hold"/>
                                        <p:tgtEl>
                                          <p:spTgt spid="36"/>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fade">
                                      <p:cBhvr>
                                        <p:cTn id="34" dur="1000"/>
                                        <p:tgtEl>
                                          <p:spTgt spid="37"/>
                                        </p:tgtEl>
                                      </p:cBhvr>
                                    </p:animEffect>
                                    <p:anim calcmode="lin" valueType="num">
                                      <p:cBhvr>
                                        <p:cTn id="35" dur="1000" fill="hold"/>
                                        <p:tgtEl>
                                          <p:spTgt spid="37"/>
                                        </p:tgtEl>
                                        <p:attrNameLst>
                                          <p:attrName>ppt_x</p:attrName>
                                        </p:attrNameLst>
                                      </p:cBhvr>
                                      <p:tavLst>
                                        <p:tav tm="0">
                                          <p:val>
                                            <p:strVal val="#ppt_x"/>
                                          </p:val>
                                        </p:tav>
                                        <p:tav tm="100000">
                                          <p:val>
                                            <p:strVal val="#ppt_x"/>
                                          </p:val>
                                        </p:tav>
                                      </p:tavLst>
                                    </p:anim>
                                    <p:anim calcmode="lin" valueType="num">
                                      <p:cBhvr>
                                        <p:cTn id="36"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p:bldP spid="3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17"/>
          <p:cNvSpPr txBox="1"/>
          <p:nvPr/>
        </p:nvSpPr>
        <p:spPr>
          <a:xfrm>
            <a:off x="1048385" y="403860"/>
            <a:ext cx="8244840" cy="368300"/>
          </a:xfrm>
          <a:prstGeom prst="rect">
            <a:avLst/>
          </a:prstGeom>
          <a:noFill/>
        </p:spPr>
        <p:txBody>
          <a:bodyPr wrap="square" rtlCol="0">
            <a:spAutoFit/>
          </a:bodyPr>
          <a:lstStyle/>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创新能力的主要特点</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2" name="Group 3"/>
          <p:cNvGrpSpPr/>
          <p:nvPr/>
        </p:nvGrpSpPr>
        <p:grpSpPr>
          <a:xfrm>
            <a:off x="4467340" y="2018116"/>
            <a:ext cx="3257320" cy="3169144"/>
            <a:chOff x="4838931" y="2235457"/>
            <a:chExt cx="2514138" cy="2446080"/>
          </a:xfrm>
        </p:grpSpPr>
        <p:sp>
          <p:nvSpPr>
            <p:cNvPr id="3" name="Rectangle: Rounded Corners 4"/>
            <p:cNvSpPr/>
            <p:nvPr/>
          </p:nvSpPr>
          <p:spPr>
            <a:xfrm rot="18900000">
              <a:off x="4978611" y="2341108"/>
              <a:ext cx="2234778" cy="2234778"/>
            </a:xfrm>
            <a:prstGeom prst="roundRect">
              <a:avLst>
                <a:gd name="adj" fmla="val 20207"/>
              </a:avLst>
            </a:prstGeom>
            <a:noFill/>
            <a:ln w="762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 name="Oval 5"/>
            <p:cNvSpPr/>
            <p:nvPr/>
          </p:nvSpPr>
          <p:spPr>
            <a:xfrm>
              <a:off x="4838931" y="2235457"/>
              <a:ext cx="1085850" cy="108585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 name="Oval 6"/>
            <p:cNvSpPr/>
            <p:nvPr/>
          </p:nvSpPr>
          <p:spPr>
            <a:xfrm>
              <a:off x="6267219" y="2235457"/>
              <a:ext cx="1085850" cy="10858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6" name="Oval 7"/>
            <p:cNvSpPr/>
            <p:nvPr/>
          </p:nvSpPr>
          <p:spPr>
            <a:xfrm>
              <a:off x="4838931" y="3595687"/>
              <a:ext cx="1085850" cy="10858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7" name="Oval 8"/>
            <p:cNvSpPr/>
            <p:nvPr/>
          </p:nvSpPr>
          <p:spPr>
            <a:xfrm>
              <a:off x="6267219" y="3595687"/>
              <a:ext cx="1085850" cy="108585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grpSp>
      <p:sp>
        <p:nvSpPr>
          <p:cNvPr id="8" name="TextBox 9"/>
          <p:cNvSpPr txBox="1"/>
          <p:nvPr/>
        </p:nvSpPr>
        <p:spPr>
          <a:xfrm>
            <a:off x="4797374" y="2336809"/>
            <a:ext cx="746760" cy="768350"/>
          </a:xfrm>
          <a:prstGeom prst="rect">
            <a:avLst/>
          </a:prstGeom>
          <a:noFill/>
        </p:spPr>
        <p:txBody>
          <a:bodyPr wrap="none" rtlCol="0">
            <a:spAutoFit/>
          </a:bodyPr>
          <a:lstStyle/>
          <a:p>
            <a:pPr algn="ctr"/>
            <a:r>
              <a:rPr lang="en-US" sz="44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01</a:t>
            </a:r>
            <a:endParaRPr lang="en-US" sz="44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9" name="TextBox 10"/>
          <p:cNvSpPr txBox="1"/>
          <p:nvPr/>
        </p:nvSpPr>
        <p:spPr>
          <a:xfrm>
            <a:off x="6647866" y="2336809"/>
            <a:ext cx="746760" cy="768350"/>
          </a:xfrm>
          <a:prstGeom prst="rect">
            <a:avLst/>
          </a:prstGeom>
          <a:noFill/>
        </p:spPr>
        <p:txBody>
          <a:bodyPr wrap="none" rtlCol="0">
            <a:spAutoFit/>
          </a:bodyPr>
          <a:lstStyle/>
          <a:p>
            <a:pPr algn="ctr"/>
            <a:r>
              <a:rPr lang="en-US" sz="44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02</a:t>
            </a:r>
            <a:endParaRPr lang="en-US" sz="44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0" name="TextBox 11"/>
          <p:cNvSpPr txBox="1"/>
          <p:nvPr/>
        </p:nvSpPr>
        <p:spPr>
          <a:xfrm>
            <a:off x="4797374" y="4093035"/>
            <a:ext cx="746760" cy="768350"/>
          </a:xfrm>
          <a:prstGeom prst="rect">
            <a:avLst/>
          </a:prstGeom>
          <a:noFill/>
        </p:spPr>
        <p:txBody>
          <a:bodyPr wrap="none" rtlCol="0">
            <a:spAutoFit/>
          </a:bodyPr>
          <a:lstStyle/>
          <a:p>
            <a:pPr algn="ctr"/>
            <a:r>
              <a:rPr lang="en-US" sz="44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04</a:t>
            </a:r>
            <a:endParaRPr lang="en-US" sz="44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1" name="TextBox 12"/>
          <p:cNvSpPr txBox="1"/>
          <p:nvPr/>
        </p:nvSpPr>
        <p:spPr>
          <a:xfrm>
            <a:off x="6647866" y="4093035"/>
            <a:ext cx="746760" cy="768350"/>
          </a:xfrm>
          <a:prstGeom prst="rect">
            <a:avLst/>
          </a:prstGeom>
          <a:noFill/>
        </p:spPr>
        <p:txBody>
          <a:bodyPr wrap="none" rtlCol="0">
            <a:spAutoFit/>
          </a:bodyPr>
          <a:lstStyle/>
          <a:p>
            <a:pPr algn="ctr"/>
            <a:r>
              <a:rPr lang="en-US" sz="44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03</a:t>
            </a:r>
            <a:endParaRPr lang="en-US" sz="44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2" name="Rectangle 14"/>
          <p:cNvSpPr/>
          <p:nvPr/>
        </p:nvSpPr>
        <p:spPr>
          <a:xfrm>
            <a:off x="3026915" y="2029385"/>
            <a:ext cx="1097280" cy="337185"/>
          </a:xfrm>
          <a:prstGeom prst="rect">
            <a:avLst/>
          </a:prstGeom>
          <a:solidFill>
            <a:schemeClr val="accent2"/>
          </a:solidFill>
        </p:spPr>
        <p:txBody>
          <a:bodyPr wrap="none">
            <a:spAutoFit/>
          </a:bodyPr>
          <a:lstStyle/>
          <a:p>
            <a:pPr algn="r"/>
            <a:r>
              <a:rPr lang="zh-CN" altLang="en-US" sz="16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1. 自主性</a:t>
            </a:r>
            <a:endParaRPr lang="zh-CN" altLang="en-US" sz="16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3" name="Rectangle 16"/>
          <p:cNvSpPr/>
          <p:nvPr/>
        </p:nvSpPr>
        <p:spPr>
          <a:xfrm>
            <a:off x="8035269" y="2029385"/>
            <a:ext cx="2418080" cy="337185"/>
          </a:xfrm>
          <a:prstGeom prst="rect">
            <a:avLst/>
          </a:prstGeom>
          <a:solidFill>
            <a:schemeClr val="accent1"/>
          </a:solidFill>
        </p:spPr>
        <p:txBody>
          <a:bodyPr wrap="none">
            <a:spAutoFit/>
          </a:bodyPr>
          <a:lstStyle/>
          <a:p>
            <a:pPr algn="l"/>
            <a:r>
              <a:rPr lang="zh-CN" altLang="en-US" sz="16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误区二：把创新泛义化。</a:t>
            </a:r>
            <a:endParaRPr lang="zh-CN" altLang="en-US" sz="16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4" name="Rectangle 18"/>
          <p:cNvSpPr/>
          <p:nvPr/>
        </p:nvSpPr>
        <p:spPr>
          <a:xfrm>
            <a:off x="1689829" y="4308232"/>
            <a:ext cx="2418080" cy="337185"/>
          </a:xfrm>
          <a:prstGeom prst="rect">
            <a:avLst/>
          </a:prstGeom>
          <a:solidFill>
            <a:schemeClr val="accent1"/>
          </a:solidFill>
        </p:spPr>
        <p:txBody>
          <a:bodyPr wrap="none">
            <a:spAutoFit/>
          </a:bodyPr>
          <a:lstStyle/>
          <a:p>
            <a:pPr algn="r"/>
            <a:r>
              <a:rPr lang="zh-CN" altLang="en-US" sz="16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误区四：把创新经济化。</a:t>
            </a:r>
            <a:endParaRPr lang="zh-CN" altLang="en-US" sz="16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5" name="Rectangle 20"/>
          <p:cNvSpPr/>
          <p:nvPr/>
        </p:nvSpPr>
        <p:spPr>
          <a:xfrm>
            <a:off x="8035269" y="4308232"/>
            <a:ext cx="2418080" cy="337185"/>
          </a:xfrm>
          <a:prstGeom prst="rect">
            <a:avLst/>
          </a:prstGeom>
          <a:solidFill>
            <a:schemeClr val="accent2"/>
          </a:solidFill>
        </p:spPr>
        <p:txBody>
          <a:bodyPr wrap="none">
            <a:spAutoFit/>
          </a:bodyPr>
          <a:lstStyle/>
          <a:p>
            <a:pPr algn="l"/>
            <a:r>
              <a:rPr lang="zh-CN" altLang="en-US" sz="16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误区三：把创新标签化。</a:t>
            </a:r>
            <a:endParaRPr lang="zh-CN" altLang="en-US" sz="16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矩形 15"/>
          <p:cNvSpPr/>
          <p:nvPr/>
        </p:nvSpPr>
        <p:spPr>
          <a:xfrm>
            <a:off x="8035290" y="2456815"/>
            <a:ext cx="3175635" cy="1115695"/>
          </a:xfrm>
          <a:prstGeom prst="rect">
            <a:avLst/>
          </a:prstGeom>
        </p:spPr>
        <p:txBody>
          <a:bodyPr wrap="square" lIns="91433" tIns="45716" rIns="91433" bIns="45716">
            <a:spAutoFit/>
          </a:bodyPr>
          <a:lstStyle/>
          <a:p>
            <a:pPr lvl="0" algn="r">
              <a:lnSpc>
                <a:spcPts val="2000"/>
              </a:lnSpc>
              <a:defRPr/>
            </a:pPr>
            <a:r>
              <a:rPr lang="zh-CN" altLang="en-US" sz="12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即不仅把技术发明、技术创造当作创新，还把科学发现也视为创新，认为创新包括技术发明和科学发现，用公式表达即：创新= 科学发现+ 技术发明。</a:t>
            </a:r>
            <a:endParaRPr lang="zh-CN" altLang="en-US" sz="12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7" name="矩形 16"/>
          <p:cNvSpPr/>
          <p:nvPr/>
        </p:nvSpPr>
        <p:spPr>
          <a:xfrm>
            <a:off x="8035290" y="4738370"/>
            <a:ext cx="3176270" cy="1628775"/>
          </a:xfrm>
          <a:prstGeom prst="rect">
            <a:avLst/>
          </a:prstGeom>
        </p:spPr>
        <p:txBody>
          <a:bodyPr wrap="square" lIns="91433" tIns="45716" rIns="91433" bIns="45716">
            <a:spAutoFit/>
          </a:bodyPr>
          <a:lstStyle/>
          <a:p>
            <a:pPr lvl="0" algn="r">
              <a:lnSpc>
                <a:spcPts val="2000"/>
              </a:lnSpc>
              <a:defRPr/>
            </a:pPr>
            <a:r>
              <a:rPr lang="zh-CN" altLang="en-US" sz="12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主要表现在把创新当成一个时髦的修饰语，到处套用，就像目前在商品性能的标注中到处标有“纳米技术”一样。看上去是对创新的关注和重视，实则是对创新这一具有深刻理论和实践意义的活动的庸俗化、标签化，而遮蔽了其本真含义。</a:t>
            </a:r>
            <a:endParaRPr lang="zh-CN" altLang="en-US" sz="12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8" name="矩形 17"/>
          <p:cNvSpPr/>
          <p:nvPr/>
        </p:nvSpPr>
        <p:spPr>
          <a:xfrm>
            <a:off x="817245" y="4738370"/>
            <a:ext cx="3306445" cy="1115695"/>
          </a:xfrm>
          <a:prstGeom prst="rect">
            <a:avLst/>
          </a:prstGeom>
        </p:spPr>
        <p:txBody>
          <a:bodyPr wrap="square" lIns="91433" tIns="45716" rIns="91433" bIns="45716">
            <a:spAutoFit/>
          </a:bodyPr>
          <a:lstStyle/>
          <a:p>
            <a:pPr lvl="0" algn="r">
              <a:lnSpc>
                <a:spcPts val="2000"/>
              </a:lnSpc>
              <a:defRPr/>
            </a:pPr>
            <a:r>
              <a:rPr lang="zh-CN" altLang="en-US" sz="12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持这种观点的人，大都把创新单纯地理解为经济领域的创新。应该说这种创新观关注到经济效益的实现，以及追求企业和经济效益的更大化，并看到了企业是创新的主体，有其独到性。</a:t>
            </a:r>
            <a:endParaRPr lang="zh-CN" altLang="en-US" sz="12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9" name="矩形 18"/>
          <p:cNvSpPr/>
          <p:nvPr/>
        </p:nvSpPr>
        <p:spPr>
          <a:xfrm>
            <a:off x="817245" y="2432685"/>
            <a:ext cx="3306445" cy="1628775"/>
          </a:xfrm>
          <a:prstGeom prst="rect">
            <a:avLst/>
          </a:prstGeom>
        </p:spPr>
        <p:txBody>
          <a:bodyPr wrap="square" lIns="91433" tIns="45716" rIns="91433" bIns="45716">
            <a:spAutoFit/>
          </a:bodyPr>
          <a:lstStyle/>
          <a:p>
            <a:pPr lvl="0" algn="r">
              <a:lnSpc>
                <a:spcPts val="2000"/>
              </a:lnSpc>
              <a:defRPr/>
            </a:pPr>
            <a:r>
              <a:rPr lang="zh-CN" altLang="en-US" sz="12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持这种观点的人认为创新就是技术发明和改进。这种观点，仅看到了创新中的技术因素，而忽视了非技术因素；仅停留在技术的视角探讨如何创新，局限了创新的范围、领域，以及实现创新的渠道与方式；仅体现了创新的技术性特征，而遮蔽了创新的超技术性或工程性特征。</a:t>
            </a:r>
            <a:endParaRPr lang="zh-CN" altLang="en-US" sz="12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4054"/>
                                  </p:iterate>
                                  <p:childTnLst>
                                    <p:set>
                                      <p:cBhvr>
                                        <p:cTn id="6" dur="1" fill="hold">
                                          <p:stCondLst>
                                            <p:cond delay="0"/>
                                          </p:stCondLst>
                                        </p:cTn>
                                        <p:tgtEl>
                                          <p:spTgt spid="16"/>
                                        </p:tgtEl>
                                        <p:attrNameLst>
                                          <p:attrName>style.visibility</p:attrName>
                                        </p:attrNameLst>
                                      </p:cBhvr>
                                      <p:to>
                                        <p:strVal val="visible"/>
                                      </p:to>
                                    </p:set>
                                    <p:anim calcmode="lin" valueType="num">
                                      <p:cBhvr>
                                        <p:cTn id="7" dur="250" fill="hold"/>
                                        <p:tgtEl>
                                          <p:spTgt spid="16"/>
                                        </p:tgtEl>
                                        <p:attrNameLst>
                                          <p:attrName>ppt_w</p:attrName>
                                        </p:attrNameLst>
                                      </p:cBhvr>
                                      <p:tavLst>
                                        <p:tav tm="0">
                                          <p:val>
                                            <p:fltVal val="0"/>
                                          </p:val>
                                        </p:tav>
                                        <p:tav tm="100000">
                                          <p:val>
                                            <p:strVal val="#ppt_w"/>
                                          </p:val>
                                        </p:tav>
                                      </p:tavLst>
                                    </p:anim>
                                    <p:anim calcmode="lin" valueType="num">
                                      <p:cBhvr>
                                        <p:cTn id="8" dur="250" fill="hold"/>
                                        <p:tgtEl>
                                          <p:spTgt spid="16"/>
                                        </p:tgtEl>
                                        <p:attrNameLst>
                                          <p:attrName>ppt_h</p:attrName>
                                        </p:attrNameLst>
                                      </p:cBhvr>
                                      <p:tavLst>
                                        <p:tav tm="0">
                                          <p:val>
                                            <p:fltVal val="0"/>
                                          </p:val>
                                        </p:tav>
                                        <p:tav tm="100000">
                                          <p:val>
                                            <p:strVal val="#ppt_h"/>
                                          </p:val>
                                        </p:tav>
                                      </p:tavLst>
                                    </p:anim>
                                    <p:animEffect transition="in" filter="fade">
                                      <p:cBhvr>
                                        <p:cTn id="9" dur="250"/>
                                        <p:tgtEl>
                                          <p:spTgt spid="16"/>
                                        </p:tgtEl>
                                      </p:cBhvr>
                                    </p:animEffect>
                                  </p:childTnLst>
                                </p:cTn>
                              </p:par>
                            </p:childTnLst>
                          </p:cTn>
                        </p:par>
                        <p:par>
                          <p:cTn id="10" fill="hold">
                            <p:stCondLst>
                              <p:cond delay="929"/>
                            </p:stCondLst>
                            <p:childTnLst>
                              <p:par>
                                <p:cTn id="11" presetID="53" presetClass="entr" presetSubtype="16" fill="hold" grpId="0" nodeType="afterEffect">
                                  <p:stCondLst>
                                    <p:cond delay="0"/>
                                  </p:stCondLst>
                                  <p:iterate type="lt">
                                    <p:tmPct val="4054"/>
                                  </p:iterate>
                                  <p:childTnLst>
                                    <p:set>
                                      <p:cBhvr>
                                        <p:cTn id="12" dur="1" fill="hold">
                                          <p:stCondLst>
                                            <p:cond delay="0"/>
                                          </p:stCondLst>
                                        </p:cTn>
                                        <p:tgtEl>
                                          <p:spTgt spid="17"/>
                                        </p:tgtEl>
                                        <p:attrNameLst>
                                          <p:attrName>style.visibility</p:attrName>
                                        </p:attrNameLst>
                                      </p:cBhvr>
                                      <p:to>
                                        <p:strVal val="visible"/>
                                      </p:to>
                                    </p:set>
                                    <p:anim calcmode="lin" valueType="num">
                                      <p:cBhvr>
                                        <p:cTn id="13" dur="250" fill="hold"/>
                                        <p:tgtEl>
                                          <p:spTgt spid="17"/>
                                        </p:tgtEl>
                                        <p:attrNameLst>
                                          <p:attrName>ppt_w</p:attrName>
                                        </p:attrNameLst>
                                      </p:cBhvr>
                                      <p:tavLst>
                                        <p:tav tm="0">
                                          <p:val>
                                            <p:fltVal val="0"/>
                                          </p:val>
                                        </p:tav>
                                        <p:tav tm="100000">
                                          <p:val>
                                            <p:strVal val="#ppt_w"/>
                                          </p:val>
                                        </p:tav>
                                      </p:tavLst>
                                    </p:anim>
                                    <p:anim calcmode="lin" valueType="num">
                                      <p:cBhvr>
                                        <p:cTn id="14" dur="250" fill="hold"/>
                                        <p:tgtEl>
                                          <p:spTgt spid="17"/>
                                        </p:tgtEl>
                                        <p:attrNameLst>
                                          <p:attrName>ppt_h</p:attrName>
                                        </p:attrNameLst>
                                      </p:cBhvr>
                                      <p:tavLst>
                                        <p:tav tm="0">
                                          <p:val>
                                            <p:fltVal val="0"/>
                                          </p:val>
                                        </p:tav>
                                        <p:tav tm="100000">
                                          <p:val>
                                            <p:strVal val="#ppt_h"/>
                                          </p:val>
                                        </p:tav>
                                      </p:tavLst>
                                    </p:anim>
                                    <p:animEffect transition="in" filter="fade">
                                      <p:cBhvr>
                                        <p:cTn id="15" dur="250"/>
                                        <p:tgtEl>
                                          <p:spTgt spid="17"/>
                                        </p:tgtEl>
                                      </p:cBhvr>
                                    </p:animEffect>
                                  </p:childTnLst>
                                </p:cTn>
                              </p:par>
                            </p:childTnLst>
                          </p:cTn>
                        </p:par>
                        <p:par>
                          <p:cTn id="16" fill="hold">
                            <p:stCondLst>
                              <p:cond delay="2233"/>
                            </p:stCondLst>
                            <p:childTnLst>
                              <p:par>
                                <p:cTn id="17" presetID="53" presetClass="entr" presetSubtype="16" fill="hold" grpId="0" nodeType="afterEffect">
                                  <p:stCondLst>
                                    <p:cond delay="0"/>
                                  </p:stCondLst>
                                  <p:iterate type="lt">
                                    <p:tmPct val="4054"/>
                                  </p:iterate>
                                  <p:childTnLst>
                                    <p:set>
                                      <p:cBhvr>
                                        <p:cTn id="18" dur="1" fill="hold">
                                          <p:stCondLst>
                                            <p:cond delay="0"/>
                                          </p:stCondLst>
                                        </p:cTn>
                                        <p:tgtEl>
                                          <p:spTgt spid="18"/>
                                        </p:tgtEl>
                                        <p:attrNameLst>
                                          <p:attrName>style.visibility</p:attrName>
                                        </p:attrNameLst>
                                      </p:cBhvr>
                                      <p:to>
                                        <p:strVal val="visible"/>
                                      </p:to>
                                    </p:set>
                                    <p:anim calcmode="lin" valueType="num">
                                      <p:cBhvr>
                                        <p:cTn id="19" dur="250" fill="hold"/>
                                        <p:tgtEl>
                                          <p:spTgt spid="18"/>
                                        </p:tgtEl>
                                        <p:attrNameLst>
                                          <p:attrName>ppt_w</p:attrName>
                                        </p:attrNameLst>
                                      </p:cBhvr>
                                      <p:tavLst>
                                        <p:tav tm="0">
                                          <p:val>
                                            <p:fltVal val="0"/>
                                          </p:val>
                                        </p:tav>
                                        <p:tav tm="100000">
                                          <p:val>
                                            <p:strVal val="#ppt_w"/>
                                          </p:val>
                                        </p:tav>
                                      </p:tavLst>
                                    </p:anim>
                                    <p:anim calcmode="lin" valueType="num">
                                      <p:cBhvr>
                                        <p:cTn id="20" dur="250" fill="hold"/>
                                        <p:tgtEl>
                                          <p:spTgt spid="18"/>
                                        </p:tgtEl>
                                        <p:attrNameLst>
                                          <p:attrName>ppt_h</p:attrName>
                                        </p:attrNameLst>
                                      </p:cBhvr>
                                      <p:tavLst>
                                        <p:tav tm="0">
                                          <p:val>
                                            <p:fltVal val="0"/>
                                          </p:val>
                                        </p:tav>
                                        <p:tav tm="100000">
                                          <p:val>
                                            <p:strVal val="#ppt_h"/>
                                          </p:val>
                                        </p:tav>
                                      </p:tavLst>
                                    </p:anim>
                                    <p:animEffect transition="in" filter="fade">
                                      <p:cBhvr>
                                        <p:cTn id="21" dur="250"/>
                                        <p:tgtEl>
                                          <p:spTgt spid="18"/>
                                        </p:tgtEl>
                                      </p:cBhvr>
                                    </p:animEffect>
                                  </p:childTnLst>
                                </p:cTn>
                              </p:par>
                            </p:childTnLst>
                          </p:cTn>
                        </p:par>
                        <p:par>
                          <p:cTn id="22" fill="hold">
                            <p:stCondLst>
                              <p:cond delay="3293"/>
                            </p:stCondLst>
                            <p:childTnLst>
                              <p:par>
                                <p:cTn id="23" presetID="53" presetClass="entr" presetSubtype="16" fill="hold" grpId="0" nodeType="afterEffect">
                                  <p:stCondLst>
                                    <p:cond delay="0"/>
                                  </p:stCondLst>
                                  <p:iterate type="lt">
                                    <p:tmPct val="4054"/>
                                  </p:iterate>
                                  <p:childTnLst>
                                    <p:set>
                                      <p:cBhvr>
                                        <p:cTn id="24" dur="1" fill="hold">
                                          <p:stCondLst>
                                            <p:cond delay="0"/>
                                          </p:stCondLst>
                                        </p:cTn>
                                        <p:tgtEl>
                                          <p:spTgt spid="19"/>
                                        </p:tgtEl>
                                        <p:attrNameLst>
                                          <p:attrName>style.visibility</p:attrName>
                                        </p:attrNameLst>
                                      </p:cBhvr>
                                      <p:to>
                                        <p:strVal val="visible"/>
                                      </p:to>
                                    </p:set>
                                    <p:anim calcmode="lin" valueType="num">
                                      <p:cBhvr>
                                        <p:cTn id="25" dur="250" fill="hold"/>
                                        <p:tgtEl>
                                          <p:spTgt spid="19"/>
                                        </p:tgtEl>
                                        <p:attrNameLst>
                                          <p:attrName>ppt_w</p:attrName>
                                        </p:attrNameLst>
                                      </p:cBhvr>
                                      <p:tavLst>
                                        <p:tav tm="0">
                                          <p:val>
                                            <p:fltVal val="0"/>
                                          </p:val>
                                        </p:tav>
                                        <p:tav tm="100000">
                                          <p:val>
                                            <p:strVal val="#ppt_w"/>
                                          </p:val>
                                        </p:tav>
                                      </p:tavLst>
                                    </p:anim>
                                    <p:anim calcmode="lin" valueType="num">
                                      <p:cBhvr>
                                        <p:cTn id="26" dur="250" fill="hold"/>
                                        <p:tgtEl>
                                          <p:spTgt spid="19"/>
                                        </p:tgtEl>
                                        <p:attrNameLst>
                                          <p:attrName>ppt_h</p:attrName>
                                        </p:attrNameLst>
                                      </p:cBhvr>
                                      <p:tavLst>
                                        <p:tav tm="0">
                                          <p:val>
                                            <p:fltVal val="0"/>
                                          </p:val>
                                        </p:tav>
                                        <p:tav tm="100000">
                                          <p:val>
                                            <p:strVal val="#ppt_h"/>
                                          </p:val>
                                        </p:tav>
                                      </p:tavLst>
                                    </p:anim>
                                    <p:animEffect transition="in" filter="fade">
                                      <p:cBhvr>
                                        <p:cTn id="27" dur="2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图片1"/>
          <p:cNvPicPr>
            <a:picLocks noChangeAspect="1"/>
          </p:cNvPicPr>
          <p:nvPr/>
        </p:nvPicPr>
        <p:blipFill>
          <a:blip r:embed="rId1"/>
          <a:srcRect r="7684" b="10394"/>
          <a:stretch>
            <a:fillRect/>
          </a:stretch>
        </p:blipFill>
        <p:spPr>
          <a:xfrm>
            <a:off x="4105275" y="1811655"/>
            <a:ext cx="3950504" cy="3096000"/>
          </a:xfrm>
          <a:prstGeom prst="rect">
            <a:avLst/>
          </a:prstGeom>
        </p:spPr>
      </p:pic>
      <p:sp>
        <p:nvSpPr>
          <p:cNvPr id="15" name="矩形 14"/>
          <p:cNvSpPr/>
          <p:nvPr/>
        </p:nvSpPr>
        <p:spPr>
          <a:xfrm>
            <a:off x="491490" y="1811655"/>
            <a:ext cx="3787140" cy="30960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45720" rIns="144000" bIns="45720" numCol="1" spcCol="0" rtlCol="0" fromWordArt="0" anchor="ctr" anchorCtr="0" forceAA="0" compatLnSpc="1">
            <a:noAutofit/>
          </a:bodyPr>
          <a:p>
            <a:pPr marL="0" marR="0" lvl="0" indent="0" algn="just" defTabSz="914400" rtl="0" eaLnBrk="1" fontAlgn="auto" latinLnBrk="0" hangingPunct="1">
              <a:lnSpc>
                <a:spcPct val="100000"/>
              </a:lnSpc>
              <a:spcBef>
                <a:spcPts val="0"/>
              </a:spcBef>
              <a:spcAft>
                <a:spcPts val="0"/>
              </a:spcAft>
              <a:buClrTx/>
              <a:buSzTx/>
              <a:buFontTx/>
              <a:buNone/>
              <a:defRPr/>
            </a:pPr>
            <a:r>
              <a:rPr lang="zh-CN" altLang="en-US" sz="160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特性列举法也叫</a:t>
            </a:r>
            <a:r>
              <a:rPr lang="zh-CN" altLang="en-US" b="1" noProof="0" dirty="0">
                <a:ln>
                  <a:noFill/>
                </a:ln>
                <a:solidFill>
                  <a:schemeClr val="bg1"/>
                </a:solidFill>
                <a:effectLst>
                  <a:outerShdw blurRad="38100" dist="38100" dir="2700000" algn="tl">
                    <a:srgbClr val="000000">
                      <a:alpha val="43137"/>
                    </a:srgbClr>
                  </a:outerShdw>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属性列举法</a:t>
            </a:r>
            <a:r>
              <a:rPr lang="zh-CN" altLang="en-US" sz="160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，是美国布拉斯加大学教授R. 克劳福特研究总结出来的一种创新技法。克劳福特认为，每个事物都是从另外的事物中产生发展起来的。一般的创造都是旧物改造的结果，所改造的主要方面是事物的特性。特性列举法就是通过对需革新改进的对象做观察分析，尽量列举该事物的各种不同的特性或属性，然后确定应改善的方向及如何改善。</a:t>
            </a:r>
            <a:endParaRPr lang="zh-CN" altLang="en-US" sz="160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 name="文本框 17"/>
          <p:cNvSpPr txBox="1"/>
          <p:nvPr/>
        </p:nvSpPr>
        <p:spPr>
          <a:xfrm>
            <a:off x="1094105" y="404495"/>
            <a:ext cx="4188460"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列举分析型技法和缺点列举法</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 name="矩形 4"/>
          <p:cNvSpPr/>
          <p:nvPr/>
        </p:nvSpPr>
        <p:spPr>
          <a:xfrm>
            <a:off x="7788910" y="1811655"/>
            <a:ext cx="3787140" cy="3095625"/>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45720" rIns="144000" bIns="45720" numCol="1" spcCol="0" rtlCol="0" fromWordArt="0" anchor="ctr" anchorCtr="0" forceAA="0" compatLnSpc="1">
            <a:noAutofit/>
          </a:bodyPr>
          <a:p>
            <a:pPr marL="0" marR="0" lvl="0" indent="0" algn="just" defTabSz="914400" rtl="0" eaLnBrk="1" fontAlgn="auto" latinLnBrk="0" hangingPunct="1">
              <a:lnSpc>
                <a:spcPct val="100000"/>
              </a:lnSpc>
              <a:spcBef>
                <a:spcPts val="0"/>
              </a:spcBef>
              <a:spcAft>
                <a:spcPts val="0"/>
              </a:spcAft>
              <a:buClrTx/>
              <a:buSzTx/>
              <a:buFontTx/>
              <a:buNone/>
              <a:defRPr/>
            </a:pPr>
            <a:r>
              <a:rPr lang="zh-CN" altLang="en-US" b="1" noProof="0" dirty="0">
                <a:ln>
                  <a:noFill/>
                </a:ln>
                <a:solidFill>
                  <a:srgbClr val="FFFFFF"/>
                </a:solidFill>
                <a:effectLst>
                  <a:outerShdw blurRad="38100" dist="38100" dir="2700000" algn="tl">
                    <a:srgbClr val="000000">
                      <a:alpha val="43137"/>
                    </a:srgbClr>
                  </a:outerShdw>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缺点列举法</a:t>
            </a:r>
            <a:r>
              <a:rPr lang="zh-CN" altLang="en-US" sz="160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是抓住事物的缺点进行分析，以确定发明目的的创造技法，此法与特性列举法不同，它是直接从社会需要的功能、审美、经济等角度出发，研究对象的缺陷，提出改进方案，显得简便易行。此法主要是围绕原事物的缺陷加以改进，一般不改变原事物的本质和总体，属于被动型的方法。它既可用于老产品的改进，又可用在对不成熟的新设想、新产品进行完善上，还可用于企业的经营管理等方面。</a:t>
            </a:r>
            <a:endParaRPr lang="zh-CN" altLang="en-US" sz="160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5" grpId="0" bldLvl="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图片1"/>
          <p:cNvPicPr>
            <a:picLocks noChangeAspect="1"/>
          </p:cNvPicPr>
          <p:nvPr/>
        </p:nvPicPr>
        <p:blipFill>
          <a:blip r:embed="rId1"/>
          <a:srcRect r="7684" b="507"/>
          <a:stretch>
            <a:fillRect/>
          </a:stretch>
        </p:blipFill>
        <p:spPr>
          <a:xfrm>
            <a:off x="4105275" y="1811655"/>
            <a:ext cx="3950335" cy="3613785"/>
          </a:xfrm>
          <a:prstGeom prst="rect">
            <a:avLst/>
          </a:prstGeom>
        </p:spPr>
      </p:pic>
      <p:sp>
        <p:nvSpPr>
          <p:cNvPr id="15" name="矩形 14"/>
          <p:cNvSpPr/>
          <p:nvPr/>
        </p:nvSpPr>
        <p:spPr>
          <a:xfrm>
            <a:off x="491490" y="1811655"/>
            <a:ext cx="3787140" cy="3613785"/>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45720" rIns="144000" bIns="45720" numCol="1" spcCol="0" rtlCol="0" fromWordArt="0" anchor="ctr" anchorCtr="0" forceAA="0" compatLnSpc="1">
            <a:noAutofit/>
          </a:bodyPr>
          <a:p>
            <a:pPr marL="0" marR="0" lvl="0" indent="0" algn="just" defTabSz="914400" rtl="0" fontAlgn="auto">
              <a:lnSpc>
                <a:spcPct val="100000"/>
              </a:lnSpc>
              <a:spcBef>
                <a:spcPts val="0"/>
              </a:spcBef>
              <a:spcAft>
                <a:spcPts val="1200"/>
              </a:spcAft>
              <a:buClrTx/>
              <a:buSzTx/>
              <a:buFontTx/>
              <a:buNone/>
              <a:defRPr/>
            </a:pPr>
            <a:r>
              <a:rPr lang="zh-CN" altLang="en-US" b="1" noProof="0" dirty="0">
                <a:ln>
                  <a:noFill/>
                </a:ln>
                <a:effectLst>
                  <a:outerShdw blurRad="38100" dist="38100" dir="2700000" algn="tl">
                    <a:srgbClr val="000000">
                      <a:alpha val="43137"/>
                    </a:srgbClr>
                  </a:outerShdw>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（一）类比的定义</a:t>
            </a:r>
            <a:endParaRPr lang="zh-CN" altLang="en-US" noProof="0" dirty="0">
              <a:ln>
                <a:noFill/>
              </a:ln>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0" algn="just" defTabSz="914400" rtl="0" eaLnBrk="1" fontAlgn="auto" latinLnBrk="0" hangingPunct="1">
              <a:lnSpc>
                <a:spcPct val="100000"/>
              </a:lnSpc>
              <a:spcBef>
                <a:spcPts val="0"/>
              </a:spcBef>
              <a:spcAft>
                <a:spcPts val="0"/>
              </a:spcAft>
              <a:buClrTx/>
              <a:buSzTx/>
              <a:buFontTx/>
              <a:buNone/>
              <a:defRPr/>
            </a:pPr>
            <a:r>
              <a:rPr lang="zh-CN" altLang="en-US" sz="1600" noProof="0" dirty="0">
                <a:ln>
                  <a:noFill/>
                </a:ln>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类比是指不同事物或现象在一定关系上的部分相同或相似，即通过两个（两类）对象之间某些方面的相同或相似推出其他方面的相同或相似的方法。类比是以比较为基础的。</a:t>
            </a:r>
            <a:endParaRPr lang="zh-CN" altLang="en-US" sz="1600" noProof="0" dirty="0">
              <a:ln>
                <a:noFill/>
              </a:ln>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 name="文本框 17"/>
          <p:cNvSpPr txBox="1"/>
          <p:nvPr/>
        </p:nvSpPr>
        <p:spPr>
          <a:xfrm>
            <a:off x="1094105" y="404495"/>
            <a:ext cx="4188460"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联想类比型技法</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 name="矩形 4"/>
          <p:cNvSpPr/>
          <p:nvPr/>
        </p:nvSpPr>
        <p:spPr>
          <a:xfrm>
            <a:off x="7788910" y="1811655"/>
            <a:ext cx="3787140" cy="361315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45720" rIns="144000" bIns="45720" numCol="1" spcCol="0" rtlCol="0" fromWordArt="0" anchor="ctr" anchorCtr="0" forceAA="0" compatLnSpc="1">
            <a:noAutofit/>
          </a:bodyPr>
          <a:p>
            <a:pPr marL="0" marR="0" lvl="0" indent="0" algn="just" defTabSz="914400" rtl="0" fontAlgn="auto">
              <a:lnSpc>
                <a:spcPct val="100000"/>
              </a:lnSpc>
              <a:spcBef>
                <a:spcPts val="0"/>
              </a:spcBef>
              <a:spcAft>
                <a:spcPts val="1200"/>
              </a:spcAft>
              <a:buClrTx/>
              <a:buSzTx/>
              <a:buFontTx/>
              <a:buNone/>
              <a:defRPr/>
            </a:pPr>
            <a:r>
              <a:rPr lang="zh-CN" altLang="en-US" b="1" noProof="0" dirty="0">
                <a:ln>
                  <a:noFill/>
                </a:ln>
                <a:solidFill>
                  <a:srgbClr val="FFFFFF"/>
                </a:solidFill>
                <a:effectLst>
                  <a:outerShdw blurRad="38100" dist="38100" dir="2700000" algn="tl">
                    <a:srgbClr val="000000">
                      <a:alpha val="43137"/>
                    </a:srgbClr>
                  </a:outerShdw>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（二）联想类比型技法的种类</a:t>
            </a:r>
            <a:endParaRPr lang="zh-CN" altLang="en-US" noProof="0" dirty="0">
              <a:ln>
                <a:noFill/>
              </a:ln>
              <a:solidFill>
                <a:srgbClr val="FFFFFF"/>
              </a:solidFill>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0" algn="just" defTabSz="914400" rtl="0" eaLnBrk="1" fontAlgn="auto" latinLnBrk="0" hangingPunct="1">
              <a:lnSpc>
                <a:spcPct val="100000"/>
              </a:lnSpc>
              <a:spcBef>
                <a:spcPts val="0"/>
              </a:spcBef>
              <a:spcAft>
                <a:spcPts val="0"/>
              </a:spcAft>
              <a:buClrTx/>
              <a:buSzTx/>
              <a:buFontTx/>
              <a:buNone/>
              <a:defRPr/>
            </a:pPr>
            <a:r>
              <a:rPr lang="zh-CN" altLang="en-US" sz="1600" noProof="0" dirty="0">
                <a:ln>
                  <a:noFill/>
                </a:ln>
                <a:solidFill>
                  <a:srgbClr val="FFFFFF"/>
                </a:solidFill>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1. 移植法：移植法是将某个领域的原理、技术、方法，引用或渗透到其他领域，用以改造或创造新事物的一种技法。</a:t>
            </a:r>
            <a:endParaRPr lang="zh-CN" altLang="en-US" sz="1600" noProof="0" dirty="0">
              <a:ln>
                <a:noFill/>
              </a:ln>
              <a:solidFill>
                <a:srgbClr val="FFFFFF"/>
              </a:solidFill>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0" algn="just" defTabSz="914400" rtl="0" eaLnBrk="1" fontAlgn="auto" latinLnBrk="0" hangingPunct="1">
              <a:lnSpc>
                <a:spcPct val="100000"/>
              </a:lnSpc>
              <a:spcBef>
                <a:spcPts val="0"/>
              </a:spcBef>
              <a:spcAft>
                <a:spcPts val="0"/>
              </a:spcAft>
              <a:buClrTx/>
              <a:buSzTx/>
              <a:buFontTx/>
              <a:buNone/>
              <a:defRPr/>
            </a:pPr>
            <a:r>
              <a:rPr lang="zh-CN" altLang="en-US" sz="1600" noProof="0" dirty="0">
                <a:ln>
                  <a:noFill/>
                </a:ln>
                <a:solidFill>
                  <a:srgbClr val="FFFFFF"/>
                </a:solidFill>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2. 综摄法：综摄法是美国麻省理工学院的戈登教授于1952 年提出的一种独特的创造技法。</a:t>
            </a:r>
            <a:endParaRPr lang="zh-CN" altLang="en-US" sz="1600" noProof="0" dirty="0">
              <a:ln>
                <a:noFill/>
              </a:ln>
              <a:solidFill>
                <a:srgbClr val="FFFFFF"/>
              </a:solidFill>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0" algn="just" defTabSz="914400" rtl="0" eaLnBrk="1" fontAlgn="auto" latinLnBrk="0" hangingPunct="1">
              <a:lnSpc>
                <a:spcPct val="100000"/>
              </a:lnSpc>
              <a:spcBef>
                <a:spcPts val="0"/>
              </a:spcBef>
              <a:spcAft>
                <a:spcPts val="0"/>
              </a:spcAft>
              <a:buClrTx/>
              <a:buSzTx/>
              <a:buFontTx/>
              <a:buNone/>
              <a:defRPr/>
            </a:pPr>
            <a:r>
              <a:rPr lang="zh-CN" altLang="en-US" sz="1600" noProof="0" dirty="0">
                <a:ln>
                  <a:noFill/>
                </a:ln>
                <a:solidFill>
                  <a:srgbClr val="FFFFFF"/>
                </a:solidFill>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3. 动作类比法：动作类比法是以事物完成的共同动作为线索，在能够完成相同动作的事物之间进行类比，从而导致侧向移入或侧向外推等创造性设想产生的一种创新技法。它是由中国创造学会理事、同济大学教授王滨提出的。</a:t>
            </a:r>
            <a:endParaRPr lang="zh-CN" altLang="en-US" sz="1600" noProof="0" dirty="0">
              <a:ln>
                <a:noFill/>
              </a:ln>
              <a:solidFill>
                <a:srgbClr val="FFFFFF"/>
              </a:solidFill>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5" grpId="0" bldLvl="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图片1"/>
          <p:cNvPicPr>
            <a:picLocks noChangeAspect="1"/>
          </p:cNvPicPr>
          <p:nvPr/>
        </p:nvPicPr>
        <p:blipFill>
          <a:blip r:embed="rId1"/>
          <a:srcRect r="7684" b="507"/>
          <a:stretch>
            <a:fillRect/>
          </a:stretch>
        </p:blipFill>
        <p:spPr>
          <a:xfrm>
            <a:off x="7049770" y="1811655"/>
            <a:ext cx="3950335" cy="4180205"/>
          </a:xfrm>
          <a:prstGeom prst="rect">
            <a:avLst/>
          </a:prstGeom>
          <a:ln>
            <a:noFill/>
          </a:ln>
        </p:spPr>
      </p:pic>
      <p:sp>
        <p:nvSpPr>
          <p:cNvPr id="15" name="矩形 14"/>
          <p:cNvSpPr/>
          <p:nvPr/>
        </p:nvSpPr>
        <p:spPr>
          <a:xfrm>
            <a:off x="1093470" y="1811655"/>
            <a:ext cx="5956300" cy="4180205"/>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45720" rIns="144000" bIns="45720" numCol="1" spcCol="0" rtlCol="0" fromWordArt="0" anchor="ctr" anchorCtr="0" forceAA="0" compatLnSpc="1">
            <a:noAutofit/>
          </a:bodyPr>
          <a:p>
            <a:pPr marL="0" marR="0" lvl="0" indent="0" algn="just" defTabSz="914400" rtl="0" fontAlgn="auto">
              <a:lnSpc>
                <a:spcPct val="100000"/>
              </a:lnSpc>
              <a:spcBef>
                <a:spcPts val="0"/>
              </a:spcBef>
              <a:spcAft>
                <a:spcPts val="1200"/>
              </a:spcAft>
              <a:buClrTx/>
              <a:buSzTx/>
              <a:buFontTx/>
              <a:buNone/>
              <a:defRPr/>
            </a:pPr>
            <a:r>
              <a:rPr lang="zh-CN" altLang="en-US" b="1" noProof="0" dirty="0">
                <a:ln>
                  <a:noFill/>
                </a:ln>
                <a:effectLst>
                  <a:outerShdw blurRad="38100" dist="38100" dir="2700000" algn="tl">
                    <a:srgbClr val="000000">
                      <a:alpha val="43137"/>
                    </a:srgbClr>
                  </a:outerShdw>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（一）组合的基本特征</a:t>
            </a:r>
            <a:endParaRPr lang="zh-CN" altLang="en-US" b="1" noProof="0" dirty="0">
              <a:ln>
                <a:noFill/>
              </a:ln>
              <a:effectLst>
                <a:outerShdw blurRad="38100" dist="38100" dir="2700000" algn="tl">
                  <a:srgbClr val="000000">
                    <a:alpha val="43137"/>
                  </a:srgbClr>
                </a:outerShdw>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0" algn="just" defTabSz="914400" rtl="0" eaLnBrk="1" fontAlgn="auto" latinLnBrk="0" hangingPunct="1">
              <a:lnSpc>
                <a:spcPct val="100000"/>
              </a:lnSpc>
              <a:spcBef>
                <a:spcPts val="0"/>
              </a:spcBef>
              <a:spcAft>
                <a:spcPts val="0"/>
              </a:spcAft>
              <a:buClrTx/>
              <a:buSzTx/>
              <a:buFontTx/>
              <a:buNone/>
              <a:defRPr/>
            </a:pPr>
            <a:r>
              <a:rPr lang="zh-CN" altLang="en-US" sz="1600" noProof="0" dirty="0">
                <a:ln>
                  <a:noFill/>
                </a:ln>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1. 创造性：组合并非物体的机械叠加，也并非现象的简单罗列。组合是按照目标，经过分析，择取相关的组合物，通过巧妙的组合，获得一个新颖的或者一个新功能的事物。</a:t>
            </a:r>
            <a:endParaRPr lang="zh-CN" altLang="en-US" sz="1600" noProof="0" dirty="0">
              <a:ln>
                <a:noFill/>
              </a:ln>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0" algn="just" defTabSz="914400" rtl="0" eaLnBrk="1" fontAlgn="auto" latinLnBrk="0" hangingPunct="1">
              <a:lnSpc>
                <a:spcPct val="100000"/>
              </a:lnSpc>
              <a:spcBef>
                <a:spcPts val="0"/>
              </a:spcBef>
              <a:spcAft>
                <a:spcPts val="0"/>
              </a:spcAft>
              <a:buClrTx/>
              <a:buSzTx/>
              <a:buFontTx/>
              <a:buNone/>
              <a:defRPr/>
            </a:pPr>
            <a:r>
              <a:rPr lang="zh-CN" altLang="en-US" sz="1600" noProof="0" dirty="0">
                <a:ln>
                  <a:noFill/>
                </a:ln>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2. 奇特性：组合不仅仅是创新，有时也会产生很奇妙的效果，获得重大突破，取得显著效益。利用多级火箭把飞船送入太空，就是典型的组合范例。</a:t>
            </a:r>
            <a:endParaRPr lang="zh-CN" altLang="en-US" sz="1600" noProof="0" dirty="0">
              <a:ln>
                <a:noFill/>
              </a:ln>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0" algn="just" defTabSz="914400" rtl="0" eaLnBrk="1" fontAlgn="auto" latinLnBrk="0" hangingPunct="1">
              <a:lnSpc>
                <a:spcPct val="100000"/>
              </a:lnSpc>
              <a:spcBef>
                <a:spcPts val="0"/>
              </a:spcBef>
              <a:spcAft>
                <a:spcPts val="0"/>
              </a:spcAft>
              <a:buClrTx/>
              <a:buSzTx/>
              <a:buFontTx/>
              <a:buNone/>
              <a:defRPr/>
            </a:pPr>
            <a:r>
              <a:rPr lang="zh-CN" altLang="en-US" sz="1600" noProof="0" dirty="0">
                <a:ln>
                  <a:noFill/>
                </a:ln>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3. 广泛性：组合是宇宙间十分普遍的现象，它适用于各个领域。主要表现在：一是范围广泛。二是易于普及。三是灵活多样，组合创新的形式多种多样。</a:t>
            </a:r>
            <a:endParaRPr lang="zh-CN" altLang="en-US" sz="1600" noProof="0" dirty="0">
              <a:ln>
                <a:noFill/>
              </a:ln>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 name="文本框 17"/>
          <p:cNvSpPr txBox="1"/>
          <p:nvPr/>
        </p:nvSpPr>
        <p:spPr>
          <a:xfrm>
            <a:off x="1094105" y="404495"/>
            <a:ext cx="4188460"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组合创新型技法</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reeform 9"/>
          <p:cNvSpPr/>
          <p:nvPr/>
        </p:nvSpPr>
        <p:spPr bwMode="auto">
          <a:xfrm rot="10800000">
            <a:off x="3550508" y="3175"/>
            <a:ext cx="6716183" cy="6854825"/>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solidFill>
            <a:schemeClr val="bg1">
              <a:lumMod val="95000"/>
              <a:alpha val="75000"/>
            </a:schemeClr>
          </a:solidFill>
          <a:ln>
            <a:noFill/>
          </a:ln>
        </p:spPr>
        <p:txBody>
          <a:bodyPr vert="horz" wrap="square" lIns="91440" tIns="45720" rIns="91440" bIns="45720" numCol="1" anchor="t" anchorCtr="0" compatLnSpc="1"/>
          <a:lstStyle/>
          <a:p>
            <a:endParaRPr 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7" name="Freeform 9"/>
          <p:cNvSpPr/>
          <p:nvPr/>
        </p:nvSpPr>
        <p:spPr bwMode="auto">
          <a:xfrm>
            <a:off x="9554817" y="4268122"/>
            <a:ext cx="2637181" cy="2589877"/>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gradFill flip="none" rotWithShape="1">
            <a:gsLst>
              <a:gs pos="0">
                <a:schemeClr val="accent1"/>
              </a:gs>
              <a:gs pos="100000">
                <a:schemeClr val="accent2"/>
              </a:gs>
            </a:gsLst>
            <a:lin ang="10800000" scaled="1"/>
            <a:tileRect/>
          </a:gra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noAutofit/>
          </a:bodyPr>
          <a:lstStyle/>
          <a:p>
            <a:pPr algn="r" defTabSz="914400"/>
            <a:endParaRPr lang="en-US" sz="1400" b="1">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2" name="矩形 1"/>
          <p:cNvSpPr/>
          <p:nvPr/>
        </p:nvSpPr>
        <p:spPr>
          <a:xfrm>
            <a:off x="0" y="0"/>
            <a:ext cx="35505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24" name="组合 23"/>
          <p:cNvGrpSpPr/>
          <p:nvPr/>
        </p:nvGrpSpPr>
        <p:grpSpPr>
          <a:xfrm>
            <a:off x="10221595" y="1500505"/>
            <a:ext cx="1117600" cy="3860800"/>
            <a:chOff x="16029" y="2451"/>
            <a:chExt cx="1760" cy="6080"/>
          </a:xfrm>
        </p:grpSpPr>
        <p:sp>
          <p:nvSpPr>
            <p:cNvPr id="4" name="圆角矩形 3"/>
            <p:cNvSpPr/>
            <p:nvPr/>
          </p:nvSpPr>
          <p:spPr>
            <a:xfrm>
              <a:off x="16029" y="2451"/>
              <a:ext cx="1760" cy="6080"/>
            </a:xfrm>
            <a:prstGeom prst="roundRect">
              <a:avLst/>
            </a:prstGeom>
            <a:solidFill>
              <a:schemeClr val="bg1"/>
            </a:solidFill>
            <a:ln>
              <a:noFill/>
            </a:ln>
            <a:effectLst>
              <a:outerShdw blurRad="368300" dist="38100" dir="8100000" sx="108000" sy="108000" algn="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 name="文本框 4"/>
            <p:cNvSpPr txBox="1"/>
            <p:nvPr/>
          </p:nvSpPr>
          <p:spPr>
            <a:xfrm>
              <a:off x="16279" y="2718"/>
              <a:ext cx="1260" cy="5545"/>
            </a:xfrm>
            <a:prstGeom prst="rect">
              <a:avLst/>
            </a:prstGeom>
            <a:noFill/>
          </p:spPr>
          <p:txBody>
            <a:bodyPr vert="eaVert" wrap="square" rtlCol="0">
              <a:spAutoFit/>
            </a:bodyPr>
            <a:lstStyle/>
            <a:p>
              <a:pPr algn="ctr"/>
              <a:r>
                <a:rPr lang="en-US" altLang="zh-CN" sz="4000" b="1"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CONTENTS</a:t>
              </a:r>
              <a:endParaRPr lang="zh-CN" altLang="en-US" sz="4000" b="1"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grpSp>
        <p:nvGrpSpPr>
          <p:cNvPr id="39" name="组合 38"/>
          <p:cNvGrpSpPr/>
          <p:nvPr/>
        </p:nvGrpSpPr>
        <p:grpSpPr>
          <a:xfrm>
            <a:off x="4587875" y="429260"/>
            <a:ext cx="4540250" cy="881380"/>
            <a:chOff x="7225" y="676"/>
            <a:chExt cx="7150" cy="1388"/>
          </a:xfrm>
        </p:grpSpPr>
        <p:grpSp>
          <p:nvGrpSpPr>
            <p:cNvPr id="7" name="íślîḑê"/>
            <p:cNvGrpSpPr/>
            <p:nvPr/>
          </p:nvGrpSpPr>
          <p:grpSpPr>
            <a:xfrm rot="0">
              <a:off x="7225" y="676"/>
              <a:ext cx="7150" cy="1223"/>
              <a:chOff x="2034026" y="1655335"/>
              <a:chExt cx="3649631" cy="624349"/>
            </a:xfrm>
          </p:grpSpPr>
          <p:sp>
            <p:nvSpPr>
              <p:cNvPr id="21" name="ïş1îḓê"/>
              <p:cNvSpPr/>
              <p:nvPr/>
            </p:nvSpPr>
            <p:spPr>
              <a:xfrm>
                <a:off x="2034026" y="1655335"/>
                <a:ext cx="624349" cy="624349"/>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07</a:t>
                </a:r>
                <a:endPar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2" name="ïṣḷîḓe"/>
              <p:cNvSpPr/>
              <p:nvPr/>
            </p:nvSpPr>
            <p:spPr bwMode="auto">
              <a:xfrm>
                <a:off x="2763151" y="1795287"/>
                <a:ext cx="2920506" cy="34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创业机会与风险</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11" name="直接连接符 19"/>
            <p:cNvCxnSpPr/>
            <p:nvPr/>
          </p:nvCxnSpPr>
          <p:spPr>
            <a:xfrm>
              <a:off x="8857" y="2064"/>
              <a:ext cx="4755"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3" name="组合 42"/>
          <p:cNvGrpSpPr/>
          <p:nvPr/>
        </p:nvGrpSpPr>
        <p:grpSpPr>
          <a:xfrm>
            <a:off x="4587875" y="1414780"/>
            <a:ext cx="5323205" cy="881380"/>
            <a:chOff x="7225" y="2228"/>
            <a:chExt cx="8383" cy="1388"/>
          </a:xfrm>
        </p:grpSpPr>
        <p:grpSp>
          <p:nvGrpSpPr>
            <p:cNvPr id="8" name="ïslidé"/>
            <p:cNvGrpSpPr/>
            <p:nvPr/>
          </p:nvGrpSpPr>
          <p:grpSpPr>
            <a:xfrm rot="0">
              <a:off x="7225" y="2228"/>
              <a:ext cx="8383" cy="1223"/>
              <a:chOff x="2034026" y="2490855"/>
              <a:chExt cx="4279269" cy="624349"/>
            </a:xfrm>
          </p:grpSpPr>
          <p:sp>
            <p:nvSpPr>
              <p:cNvPr id="19" name="išḻíḋê"/>
              <p:cNvSpPr/>
              <p:nvPr/>
            </p:nvSpPr>
            <p:spPr>
              <a:xfrm>
                <a:off x="2034026" y="2490855"/>
                <a:ext cx="624349" cy="62434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08</a:t>
                </a:r>
                <a:endPar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0" name="ïSľíḑe"/>
              <p:cNvSpPr/>
              <p:nvPr/>
            </p:nvSpPr>
            <p:spPr bwMode="auto">
              <a:xfrm>
                <a:off x="2762977" y="2630734"/>
                <a:ext cx="3550318" cy="344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创业资源整合与融资</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12" name="直接连接符 20"/>
            <p:cNvCxnSpPr/>
            <p:nvPr/>
          </p:nvCxnSpPr>
          <p:spPr>
            <a:xfrm>
              <a:off x="8857" y="3616"/>
              <a:ext cx="4771"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7" name="组合 36"/>
          <p:cNvGrpSpPr/>
          <p:nvPr/>
        </p:nvGrpSpPr>
        <p:grpSpPr>
          <a:xfrm>
            <a:off x="4587875" y="2400935"/>
            <a:ext cx="4494530" cy="881380"/>
            <a:chOff x="7225" y="3781"/>
            <a:chExt cx="7078" cy="1388"/>
          </a:xfrm>
        </p:grpSpPr>
        <p:grpSp>
          <p:nvGrpSpPr>
            <p:cNvPr id="9" name="ísļïďe"/>
            <p:cNvGrpSpPr/>
            <p:nvPr/>
          </p:nvGrpSpPr>
          <p:grpSpPr>
            <a:xfrm rot="0">
              <a:off x="7225" y="3781"/>
              <a:ext cx="7078" cy="1223"/>
              <a:chOff x="2034026" y="3326376"/>
              <a:chExt cx="3612919" cy="624349"/>
            </a:xfrm>
          </p:grpSpPr>
          <p:sp>
            <p:nvSpPr>
              <p:cNvPr id="17" name="íšḻídè"/>
              <p:cNvSpPr/>
              <p:nvPr/>
            </p:nvSpPr>
            <p:spPr>
              <a:xfrm>
                <a:off x="2034026" y="3326376"/>
                <a:ext cx="624349" cy="624349"/>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09</a:t>
                </a:r>
                <a:endPar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8" name="îśļïḑè"/>
              <p:cNvSpPr/>
              <p:nvPr/>
            </p:nvSpPr>
            <p:spPr bwMode="auto">
              <a:xfrm>
                <a:off x="2763151" y="3466328"/>
                <a:ext cx="2883794" cy="34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商业模式设计</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13" name="直接连接符 21"/>
            <p:cNvCxnSpPr/>
            <p:nvPr/>
          </p:nvCxnSpPr>
          <p:spPr>
            <a:xfrm>
              <a:off x="8857" y="5169"/>
              <a:ext cx="4787"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3" name="MH_Others_1"/>
          <p:cNvSpPr txBox="1"/>
          <p:nvPr>
            <p:custDataLst>
              <p:tags r:id="rId1"/>
            </p:custDataLst>
          </p:nvPr>
        </p:nvSpPr>
        <p:spPr>
          <a:xfrm>
            <a:off x="700179" y="2982026"/>
            <a:ext cx="2150150" cy="923290"/>
          </a:xfrm>
          <a:prstGeom prst="rect">
            <a:avLst/>
          </a:prstGeom>
          <a:noFill/>
        </p:spPr>
        <p:txBody>
          <a:bodyPr wrap="square" lIns="108000" tIns="0" rIns="0" bIns="0" rtlCol="0" anchor="ctr" anchorCtr="0">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6000" b="1" i="0" u="none" strike="noStrike" kern="1200" cap="none" spc="600" normalizeH="0" baseline="0" noProof="0" dirty="0">
                <a:ln>
                  <a:noFill/>
                </a:ln>
                <a:solidFill>
                  <a:schemeClr val="bg1"/>
                </a:solidFill>
                <a:uLnTx/>
                <a:uFillTx/>
                <a:latin typeface="思源黑体" panose="020B0500000000000000" pitchFamily="34" charset="-122"/>
                <a:ea typeface="思源黑体" panose="020B0500000000000000" pitchFamily="34" charset="-122"/>
                <a:cs typeface="微软雅黑" panose="020B0503020204020204" pitchFamily="34" charset="-122"/>
                <a:sym typeface="思源黑体" panose="020B0500000000000000" pitchFamily="34" charset="-122"/>
              </a:rPr>
              <a:t>目录</a:t>
            </a:r>
            <a:endParaRPr kumimoji="0" lang="zh-CN" altLang="en-US" sz="6000" b="1" i="0" u="none" strike="noStrike" kern="1200" cap="none" spc="600" normalizeH="0" baseline="0" noProof="0" dirty="0">
              <a:ln>
                <a:noFill/>
              </a:ln>
              <a:solidFill>
                <a:schemeClr val="bg1"/>
              </a:solidFill>
              <a:uLnTx/>
              <a:uFillTx/>
              <a:latin typeface="思源黑体" panose="020B0500000000000000" pitchFamily="34" charset="-122"/>
              <a:ea typeface="思源黑体" panose="020B0500000000000000" pitchFamily="34" charset="-122"/>
              <a:cs typeface="微软雅黑" panose="020B0503020204020204" pitchFamily="34" charset="-122"/>
              <a:sym typeface="思源黑体" panose="020B0500000000000000" pitchFamily="34" charset="-122"/>
            </a:endParaRPr>
          </a:p>
        </p:txBody>
      </p:sp>
      <p:grpSp>
        <p:nvGrpSpPr>
          <p:cNvPr id="40" name="组合 39"/>
          <p:cNvGrpSpPr/>
          <p:nvPr/>
        </p:nvGrpSpPr>
        <p:grpSpPr>
          <a:xfrm>
            <a:off x="4587875" y="3386455"/>
            <a:ext cx="4469130" cy="881380"/>
            <a:chOff x="7225" y="5333"/>
            <a:chExt cx="7038" cy="1388"/>
          </a:xfrm>
        </p:grpSpPr>
        <p:sp>
          <p:nvSpPr>
            <p:cNvPr id="15" name="ïṡlïḓè"/>
            <p:cNvSpPr/>
            <p:nvPr/>
          </p:nvSpPr>
          <p:spPr>
            <a:xfrm>
              <a:off x="7225" y="5333"/>
              <a:ext cx="1223" cy="1223"/>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10</a:t>
              </a:r>
              <a:endPar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isļíḋe"/>
            <p:cNvSpPr/>
            <p:nvPr/>
          </p:nvSpPr>
          <p:spPr bwMode="auto">
            <a:xfrm>
              <a:off x="8653" y="5607"/>
              <a:ext cx="5610" cy="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创业计划书</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cxnSp>
          <p:nvCxnSpPr>
            <p:cNvPr id="14" name="直接连接符 22"/>
            <p:cNvCxnSpPr/>
            <p:nvPr/>
          </p:nvCxnSpPr>
          <p:spPr>
            <a:xfrm>
              <a:off x="8857" y="6721"/>
              <a:ext cx="4787"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1" name="组合 40"/>
          <p:cNvGrpSpPr/>
          <p:nvPr/>
        </p:nvGrpSpPr>
        <p:grpSpPr>
          <a:xfrm>
            <a:off x="4587875" y="4361180"/>
            <a:ext cx="4494530" cy="881380"/>
            <a:chOff x="7225" y="6868"/>
            <a:chExt cx="7078" cy="1388"/>
          </a:xfrm>
        </p:grpSpPr>
        <p:grpSp>
          <p:nvGrpSpPr>
            <p:cNvPr id="25" name="ísļïďe"/>
            <p:cNvGrpSpPr/>
            <p:nvPr/>
          </p:nvGrpSpPr>
          <p:grpSpPr>
            <a:xfrm rot="0">
              <a:off x="7225" y="6868"/>
              <a:ext cx="7078" cy="1223"/>
              <a:chOff x="2034026" y="3326376"/>
              <a:chExt cx="3612919" cy="624349"/>
            </a:xfrm>
          </p:grpSpPr>
          <p:sp>
            <p:nvSpPr>
              <p:cNvPr id="28" name="íšḻídè"/>
              <p:cNvSpPr/>
              <p:nvPr/>
            </p:nvSpPr>
            <p:spPr>
              <a:xfrm>
                <a:off x="2034026" y="3326376"/>
                <a:ext cx="624349" cy="624349"/>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11</a:t>
                </a:r>
                <a:endPar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9" name="îśļïḑè"/>
              <p:cNvSpPr/>
              <p:nvPr/>
            </p:nvSpPr>
            <p:spPr bwMode="auto">
              <a:xfrm>
                <a:off x="2763151" y="3466328"/>
                <a:ext cx="2883794" cy="34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创办新企业</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33" name="直接连接符 21"/>
            <p:cNvCxnSpPr/>
            <p:nvPr/>
          </p:nvCxnSpPr>
          <p:spPr>
            <a:xfrm>
              <a:off x="8857" y="8256"/>
              <a:ext cx="4787"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1000" fill="hold"/>
                                            <p:tgtEl>
                                              <p:spTgt spid="23"/>
                                            </p:tgtEl>
                                            <p:attrNameLst>
                                              <p:attrName>ppt_w</p:attrName>
                                            </p:attrNameLst>
                                          </p:cBhvr>
                                          <p:tavLst>
                                            <p:tav tm="0">
                                              <p:val>
                                                <p:strVal val="#ppt_w*0.70"/>
                                              </p:val>
                                            </p:tav>
                                            <p:tav tm="100000">
                                              <p:val>
                                                <p:strVal val="#ppt_w"/>
                                              </p:val>
                                            </p:tav>
                                          </p:tavLst>
                                        </p:anim>
                                        <p:anim calcmode="lin" valueType="num">
                                          <p:cBhvr>
                                            <p:cTn id="8" dur="1000" fill="hold"/>
                                            <p:tgtEl>
                                              <p:spTgt spid="23"/>
                                            </p:tgtEl>
                                            <p:attrNameLst>
                                              <p:attrName>ppt_h</p:attrName>
                                            </p:attrNameLst>
                                          </p:cBhvr>
                                          <p:tavLst>
                                            <p:tav tm="0">
                                              <p:val>
                                                <p:strVal val="#ppt_h"/>
                                              </p:val>
                                            </p:tav>
                                            <p:tav tm="100000">
                                              <p:val>
                                                <p:strVal val="#ppt_h"/>
                                              </p:val>
                                            </p:tav>
                                          </p:tavLst>
                                        </p:anim>
                                        <p:animEffect transition="in" filter="fade">
                                          <p:cBhvr>
                                            <p:cTn id="9" dur="1000"/>
                                            <p:tgtEl>
                                              <p:spTgt spid="23"/>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randombar(horizontal)">
                                          <p:cBhvr>
                                            <p:cTn id="14" dur="500"/>
                                            <p:tgtEl>
                                              <p:spTgt spid="27"/>
                                            </p:tgtEl>
                                          </p:cBhvr>
                                        </p:animEffect>
                                      </p:childTnLst>
                                    </p:cTn>
                                  </p:par>
                                  <p:par>
                                    <p:cTn id="15" presetID="2" presetClass="entr" presetSubtype="6" fill="hold" grpId="0" nodeType="withEffect" p14:presetBounceEnd="80000">
                                      <p:stCondLst>
                                        <p:cond delay="250"/>
                                      </p:stCondLst>
                                      <p:childTnLst>
                                        <p:set>
                                          <p:cBhvr>
                                            <p:cTn id="16" dur="1" fill="hold">
                                              <p:stCondLst>
                                                <p:cond delay="0"/>
                                              </p:stCondLst>
                                            </p:cTn>
                                            <p:tgtEl>
                                              <p:spTgt spid="26"/>
                                            </p:tgtEl>
                                            <p:attrNameLst>
                                              <p:attrName>style.visibility</p:attrName>
                                            </p:attrNameLst>
                                          </p:cBhvr>
                                          <p:to>
                                            <p:strVal val="visible"/>
                                          </p:to>
                                        </p:set>
                                        <p:anim calcmode="lin" valueType="num" p14:bounceEnd="80000">
                                          <p:cBhvr additive="base">
                                            <p:cTn id="17" dur="500" fill="hold"/>
                                            <p:tgtEl>
                                              <p:spTgt spid="26"/>
                                            </p:tgtEl>
                                            <p:attrNameLst>
                                              <p:attrName>ppt_x</p:attrName>
                                            </p:attrNameLst>
                                          </p:cBhvr>
                                          <p:tavLst>
                                            <p:tav tm="0">
                                              <p:val>
                                                <p:strVal val="1+#ppt_w/2"/>
                                              </p:val>
                                            </p:tav>
                                            <p:tav tm="100000">
                                              <p:val>
                                                <p:strVal val="#ppt_x"/>
                                              </p:val>
                                            </p:tav>
                                          </p:tavLst>
                                        </p:anim>
                                        <p:anim calcmode="lin" valueType="num" p14:bounceEnd="80000">
                                          <p:cBhvr additive="base">
                                            <p:cTn id="1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P spid="2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1000" fill="hold"/>
                                            <p:tgtEl>
                                              <p:spTgt spid="23"/>
                                            </p:tgtEl>
                                            <p:attrNameLst>
                                              <p:attrName>ppt_w</p:attrName>
                                            </p:attrNameLst>
                                          </p:cBhvr>
                                          <p:tavLst>
                                            <p:tav tm="0">
                                              <p:val>
                                                <p:strVal val="#ppt_w*0.70"/>
                                              </p:val>
                                            </p:tav>
                                            <p:tav tm="100000">
                                              <p:val>
                                                <p:strVal val="#ppt_w"/>
                                              </p:val>
                                            </p:tav>
                                          </p:tavLst>
                                        </p:anim>
                                        <p:anim calcmode="lin" valueType="num">
                                          <p:cBhvr>
                                            <p:cTn id="8" dur="1000" fill="hold"/>
                                            <p:tgtEl>
                                              <p:spTgt spid="23"/>
                                            </p:tgtEl>
                                            <p:attrNameLst>
                                              <p:attrName>ppt_h</p:attrName>
                                            </p:attrNameLst>
                                          </p:cBhvr>
                                          <p:tavLst>
                                            <p:tav tm="0">
                                              <p:val>
                                                <p:strVal val="#ppt_h"/>
                                              </p:val>
                                            </p:tav>
                                            <p:tav tm="100000">
                                              <p:val>
                                                <p:strVal val="#ppt_h"/>
                                              </p:val>
                                            </p:tav>
                                          </p:tavLst>
                                        </p:anim>
                                        <p:animEffect transition="in" filter="fade">
                                          <p:cBhvr>
                                            <p:cTn id="9" dur="1000"/>
                                            <p:tgtEl>
                                              <p:spTgt spid="23"/>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randombar(horizontal)">
                                          <p:cBhvr>
                                            <p:cTn id="14" dur="500"/>
                                            <p:tgtEl>
                                              <p:spTgt spid="27"/>
                                            </p:tgtEl>
                                          </p:cBhvr>
                                        </p:animEffect>
                                      </p:childTnLst>
                                    </p:cTn>
                                  </p:par>
                                  <p:par>
                                    <p:cTn id="15" presetID="2" presetClass="entr" presetSubtype="6" fill="hold" grpId="0" nodeType="withEffect">
                                      <p:stCondLst>
                                        <p:cond delay="25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1+#ppt_w/2"/>
                                              </p:val>
                                            </p:tav>
                                            <p:tav tm="100000">
                                              <p:val>
                                                <p:strVal val="#ppt_x"/>
                                              </p:val>
                                            </p:tav>
                                          </p:tavLst>
                                        </p:anim>
                                        <p:anim calcmode="lin" valueType="num">
                                          <p:cBhvr additive="base">
                                            <p:cTn id="1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P spid="23"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图片1"/>
          <p:cNvPicPr>
            <a:picLocks noChangeAspect="1"/>
          </p:cNvPicPr>
          <p:nvPr/>
        </p:nvPicPr>
        <p:blipFill>
          <a:blip r:embed="rId1"/>
          <a:srcRect r="7684" b="507"/>
          <a:stretch>
            <a:fillRect/>
          </a:stretch>
        </p:blipFill>
        <p:spPr>
          <a:xfrm>
            <a:off x="785495" y="1811655"/>
            <a:ext cx="3950335" cy="4180205"/>
          </a:xfrm>
          <a:prstGeom prst="rect">
            <a:avLst/>
          </a:prstGeom>
          <a:ln>
            <a:noFill/>
          </a:ln>
        </p:spPr>
      </p:pic>
      <p:sp>
        <p:nvSpPr>
          <p:cNvPr id="4" name="文本框 17"/>
          <p:cNvSpPr txBox="1"/>
          <p:nvPr/>
        </p:nvSpPr>
        <p:spPr>
          <a:xfrm>
            <a:off x="1094105" y="404495"/>
            <a:ext cx="4188460"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组合创新型技法</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 name="矩形 4"/>
          <p:cNvSpPr/>
          <p:nvPr/>
        </p:nvSpPr>
        <p:spPr>
          <a:xfrm>
            <a:off x="4735830" y="1811655"/>
            <a:ext cx="6531610" cy="4180205"/>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45720" rIns="144000" bIns="45720" numCol="1" spcCol="0" rtlCol="0" fromWordArt="0" anchor="ctr" anchorCtr="0" forceAA="0" compatLnSpc="1">
            <a:noAutofit/>
          </a:bodyPr>
          <a:p>
            <a:pPr marL="0" marR="0" lvl="0" indent="0" algn="just" defTabSz="914400" rtl="0" fontAlgn="auto">
              <a:lnSpc>
                <a:spcPct val="100000"/>
              </a:lnSpc>
              <a:spcBef>
                <a:spcPts val="0"/>
              </a:spcBef>
              <a:spcAft>
                <a:spcPts val="1200"/>
              </a:spcAft>
              <a:buClrTx/>
              <a:buSzTx/>
              <a:buFontTx/>
              <a:buNone/>
              <a:defRPr/>
            </a:pPr>
            <a:r>
              <a:rPr lang="zh-CN" altLang="en-US" b="1" noProof="0" dirty="0">
                <a:ln>
                  <a:noFill/>
                </a:ln>
                <a:solidFill>
                  <a:srgbClr val="FFFFFF"/>
                </a:solidFill>
                <a:effectLst>
                  <a:outerShdw blurRad="38100" dist="38100" dir="2700000" algn="tl">
                    <a:srgbClr val="000000">
                      <a:alpha val="43137"/>
                    </a:srgbClr>
                  </a:outerShdw>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（二）组合的基本类型</a:t>
            </a:r>
            <a:endParaRPr lang="zh-CN" altLang="en-US" b="1" noProof="0" dirty="0">
              <a:ln>
                <a:noFill/>
              </a:ln>
              <a:solidFill>
                <a:srgbClr val="FFFFFF"/>
              </a:solidFill>
              <a:effectLst>
                <a:outerShdw blurRad="38100" dist="38100" dir="2700000" algn="tl">
                  <a:srgbClr val="000000">
                    <a:alpha val="43137"/>
                  </a:srgbClr>
                </a:outerShdw>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0" algn="just" defTabSz="914400" rtl="0" eaLnBrk="1" fontAlgn="auto" latinLnBrk="0" hangingPunct="1">
              <a:lnSpc>
                <a:spcPct val="100000"/>
              </a:lnSpc>
              <a:spcBef>
                <a:spcPts val="0"/>
              </a:spcBef>
              <a:spcAft>
                <a:spcPts val="0"/>
              </a:spcAft>
              <a:buClrTx/>
              <a:buSzTx/>
              <a:buFontTx/>
              <a:buNone/>
              <a:defRPr/>
            </a:pPr>
            <a:r>
              <a:rPr lang="zh-CN" altLang="en-US" sz="1600" noProof="0" dirty="0">
                <a:ln>
                  <a:noFill/>
                </a:ln>
                <a:solidFill>
                  <a:srgbClr val="FFFFFF"/>
                </a:solidFill>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组合的具体类型有很多，大致可归为六种主要类型。</a:t>
            </a:r>
            <a:endParaRPr lang="zh-CN" altLang="en-US" sz="1600" noProof="0" dirty="0">
              <a:ln>
                <a:noFill/>
              </a:ln>
              <a:solidFill>
                <a:srgbClr val="FFFFFF"/>
              </a:solidFill>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0" algn="just" defTabSz="914400" rtl="0" eaLnBrk="1" fontAlgn="auto" latinLnBrk="0" hangingPunct="1">
              <a:lnSpc>
                <a:spcPct val="100000"/>
              </a:lnSpc>
              <a:spcBef>
                <a:spcPts val="0"/>
              </a:spcBef>
              <a:spcAft>
                <a:spcPts val="0"/>
              </a:spcAft>
              <a:buClrTx/>
              <a:buSzTx/>
              <a:buFontTx/>
              <a:buNone/>
              <a:defRPr/>
            </a:pPr>
            <a:r>
              <a:rPr lang="zh-CN" altLang="en-US" sz="1600" noProof="0" dirty="0">
                <a:ln>
                  <a:noFill/>
                </a:ln>
                <a:solidFill>
                  <a:srgbClr val="FFFFFF"/>
                </a:solidFill>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1. 同物组合：同物组合是相同事物的组合。</a:t>
            </a:r>
            <a:endParaRPr lang="zh-CN" altLang="en-US" sz="1600" noProof="0" dirty="0">
              <a:ln>
                <a:noFill/>
              </a:ln>
              <a:solidFill>
                <a:srgbClr val="FFFFFF"/>
              </a:solidFill>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0" algn="just" defTabSz="914400" rtl="0" eaLnBrk="1" fontAlgn="auto" latinLnBrk="0" hangingPunct="1">
              <a:lnSpc>
                <a:spcPct val="100000"/>
              </a:lnSpc>
              <a:spcBef>
                <a:spcPts val="0"/>
              </a:spcBef>
              <a:spcAft>
                <a:spcPts val="0"/>
              </a:spcAft>
              <a:buClrTx/>
              <a:buSzTx/>
              <a:buFontTx/>
              <a:buNone/>
              <a:defRPr/>
            </a:pPr>
            <a:r>
              <a:rPr lang="zh-CN" altLang="en-US" sz="1600" noProof="0" dirty="0">
                <a:ln>
                  <a:noFill/>
                </a:ln>
                <a:solidFill>
                  <a:srgbClr val="FFFFFF"/>
                </a:solidFill>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2. 异类组合：两种或两种以上不同领域的技术思想组合，两种或两种以上不同功能的物质产品组合，都属于异类组合。</a:t>
            </a:r>
            <a:endParaRPr lang="zh-CN" altLang="en-US" sz="1600" noProof="0" dirty="0">
              <a:ln>
                <a:noFill/>
              </a:ln>
              <a:solidFill>
                <a:srgbClr val="FFFFFF"/>
              </a:solidFill>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0" algn="just" defTabSz="914400" rtl="0" eaLnBrk="1" fontAlgn="auto" latinLnBrk="0" hangingPunct="1">
              <a:lnSpc>
                <a:spcPct val="100000"/>
              </a:lnSpc>
              <a:spcBef>
                <a:spcPts val="0"/>
              </a:spcBef>
              <a:spcAft>
                <a:spcPts val="0"/>
              </a:spcAft>
              <a:buClrTx/>
              <a:buSzTx/>
              <a:buFontTx/>
              <a:buNone/>
              <a:defRPr/>
            </a:pPr>
            <a:r>
              <a:rPr lang="zh-CN" altLang="en-US" sz="1600" noProof="0" dirty="0">
                <a:ln>
                  <a:noFill/>
                </a:ln>
                <a:solidFill>
                  <a:srgbClr val="FFFFFF"/>
                </a:solidFill>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3. 重组组合：在事物的不同层次分解原有组合，再按新的目的重新安排，即重组组合。</a:t>
            </a:r>
            <a:endParaRPr lang="zh-CN" altLang="en-US" sz="1600" noProof="0" dirty="0">
              <a:ln>
                <a:noFill/>
              </a:ln>
              <a:solidFill>
                <a:srgbClr val="FFFFFF"/>
              </a:solidFill>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0" algn="just" defTabSz="914400" rtl="0" eaLnBrk="1" fontAlgn="auto" latinLnBrk="0" hangingPunct="1">
              <a:lnSpc>
                <a:spcPct val="100000"/>
              </a:lnSpc>
              <a:spcBef>
                <a:spcPts val="0"/>
              </a:spcBef>
              <a:spcAft>
                <a:spcPts val="0"/>
              </a:spcAft>
              <a:buClrTx/>
              <a:buSzTx/>
              <a:buFontTx/>
              <a:buNone/>
              <a:defRPr/>
            </a:pPr>
            <a:r>
              <a:rPr lang="zh-CN" altLang="en-US" sz="1600" noProof="0" dirty="0">
                <a:ln>
                  <a:noFill/>
                </a:ln>
                <a:solidFill>
                  <a:srgbClr val="FFFFFF"/>
                </a:solidFill>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4. 共享与补代组合</a:t>
            </a:r>
            <a:r>
              <a:rPr lang="en-US" altLang="zh-CN" sz="1600" noProof="0" dirty="0">
                <a:ln>
                  <a:noFill/>
                </a:ln>
                <a:solidFill>
                  <a:srgbClr val="FFFFFF"/>
                </a:solidFill>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:补代组合是通过对某一事物的要素进行摒弃、补充或替代而形成的组合，据此形成一种在性能上更为先进、新颖、实用的新事物。</a:t>
            </a:r>
            <a:endParaRPr lang="en-US" altLang="zh-CN" sz="1600" noProof="0" dirty="0">
              <a:ln>
                <a:noFill/>
              </a:ln>
              <a:solidFill>
                <a:srgbClr val="FFFFFF"/>
              </a:solidFill>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0" algn="just" defTabSz="914400" rtl="0" eaLnBrk="1" fontAlgn="auto" latinLnBrk="0" hangingPunct="1">
              <a:lnSpc>
                <a:spcPct val="100000"/>
              </a:lnSpc>
              <a:spcBef>
                <a:spcPts val="0"/>
              </a:spcBef>
              <a:spcAft>
                <a:spcPts val="0"/>
              </a:spcAft>
              <a:buClrTx/>
              <a:buSzTx/>
              <a:buFontTx/>
              <a:buNone/>
              <a:defRPr/>
            </a:pPr>
            <a:r>
              <a:rPr lang="en-US" altLang="zh-CN" sz="1600" noProof="0" dirty="0">
                <a:ln>
                  <a:noFill/>
                </a:ln>
                <a:solidFill>
                  <a:srgbClr val="FFFFFF"/>
                </a:solidFill>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5. 概念组合:概念组合是以命题或词类进行的组合。</a:t>
            </a:r>
            <a:endParaRPr lang="en-US" altLang="zh-CN" sz="1600" noProof="0" dirty="0">
              <a:ln>
                <a:noFill/>
              </a:ln>
              <a:solidFill>
                <a:srgbClr val="FFFFFF"/>
              </a:solidFill>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0" algn="just" defTabSz="914400" rtl="0" eaLnBrk="1" fontAlgn="auto" latinLnBrk="0" hangingPunct="1">
              <a:lnSpc>
                <a:spcPct val="100000"/>
              </a:lnSpc>
              <a:spcBef>
                <a:spcPts val="0"/>
              </a:spcBef>
              <a:spcAft>
                <a:spcPts val="0"/>
              </a:spcAft>
              <a:buClrTx/>
              <a:buSzTx/>
              <a:buFontTx/>
              <a:buNone/>
              <a:defRPr/>
            </a:pPr>
            <a:r>
              <a:rPr lang="en-US" altLang="zh-CN" sz="1600" noProof="0" dirty="0">
                <a:ln>
                  <a:noFill/>
                </a:ln>
                <a:solidFill>
                  <a:srgbClr val="FFFFFF"/>
                </a:solidFill>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6. 综合:综合可视为更高层次的组合。现代科技表明，在知识激增、信息按指数规律增长的条件下，综合方法在整个发明创造中的作用越来越重要。</a:t>
            </a:r>
            <a:endParaRPr lang="en-US" altLang="zh-CN" sz="1600" noProof="0" dirty="0">
              <a:ln>
                <a:noFill/>
              </a:ln>
              <a:solidFill>
                <a:srgbClr val="FFFFFF"/>
              </a:solidFill>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805940"/>
            <a:ext cx="12192000" cy="4046855"/>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7933690"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组合创新型技法</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702945" y="2675890"/>
            <a:ext cx="10772140" cy="2676525"/>
          </a:xfrm>
          <a:prstGeom prst="rect">
            <a:avLst/>
          </a:prstGeom>
          <a:noFill/>
        </p:spPr>
        <p:txBody>
          <a:bodyPr wrap="square" rtlCol="0" anchor="t">
            <a:spAutoFit/>
          </a:bodyPr>
          <a:p>
            <a:pPr indent="0">
              <a:lnSpc>
                <a:spcPct val="150000"/>
              </a:lnSpc>
              <a:spcBef>
                <a:spcPts val="0"/>
              </a:spcBef>
              <a:spcAft>
                <a:spcPts val="0"/>
              </a:spcAft>
              <a:buFont typeface="BatangChe" panose="02030609000101010101" charset="-127"/>
              <a:buNone/>
            </a:pPr>
            <a:r>
              <a:rPr lang="zh-CN" altLang="en-US" sz="1600"/>
              <a:t>1. 主体附加型组合法</a:t>
            </a:r>
            <a:endParaRPr lang="zh-CN" altLang="en-US" sz="1600"/>
          </a:p>
          <a:p>
            <a:pPr indent="0">
              <a:lnSpc>
                <a:spcPct val="150000"/>
              </a:lnSpc>
              <a:spcBef>
                <a:spcPts val="0"/>
              </a:spcBef>
              <a:spcAft>
                <a:spcPts val="0"/>
              </a:spcAft>
              <a:buFont typeface="BatangChe" panose="02030609000101010101" charset="-127"/>
              <a:buNone/>
            </a:pPr>
            <a:r>
              <a:rPr lang="zh-CN" altLang="en-US" sz="1600"/>
              <a:t>主体附加型组合法是指以某特定的对象为主体，通过置换或插入其他技术或增加新的附件而产生发明或创新的方法。此种方法最适用于产品不断完善、改进时期。</a:t>
            </a:r>
            <a:endParaRPr lang="zh-CN" altLang="en-US" sz="1600"/>
          </a:p>
          <a:p>
            <a:pPr indent="0">
              <a:lnSpc>
                <a:spcPct val="150000"/>
              </a:lnSpc>
              <a:spcBef>
                <a:spcPts val="0"/>
              </a:spcBef>
              <a:spcAft>
                <a:spcPts val="0"/>
              </a:spcAft>
              <a:buFont typeface="BatangChe" panose="02030609000101010101" charset="-127"/>
              <a:buNone/>
            </a:pPr>
            <a:r>
              <a:rPr lang="zh-CN" altLang="en-US" sz="1600"/>
              <a:t>2. 形态分析组合法</a:t>
            </a:r>
            <a:endParaRPr lang="zh-CN" altLang="en-US" sz="1600"/>
          </a:p>
          <a:p>
            <a:pPr indent="0">
              <a:lnSpc>
                <a:spcPct val="150000"/>
              </a:lnSpc>
              <a:spcBef>
                <a:spcPts val="0"/>
              </a:spcBef>
              <a:spcAft>
                <a:spcPts val="0"/>
              </a:spcAft>
              <a:buFont typeface="BatangChe" panose="02030609000101010101" charset="-127"/>
              <a:buNone/>
            </a:pPr>
            <a:r>
              <a:rPr lang="zh-CN" altLang="en-US" sz="1600"/>
              <a:t>形态分析组合法是一种利用系统观念来网罗组合设想的创造发明方法。它是由瑞士天文学家兹维基创建的。这种方法是首先把要创新的事物系统分解成若干个彼此独立的基本要素，将组合物用网络图形方式进行排列组合，形成系统方案或创新方案。</a:t>
            </a:r>
            <a:endParaRPr lang="zh-CN" altLang="en-US" sz="1600"/>
          </a:p>
        </p:txBody>
      </p:sp>
      <p:sp>
        <p:nvSpPr>
          <p:cNvPr id="3" name="文本框 2"/>
          <p:cNvSpPr txBox="1"/>
          <p:nvPr/>
        </p:nvSpPr>
        <p:spPr>
          <a:xfrm>
            <a:off x="702945" y="2169160"/>
            <a:ext cx="3096260" cy="368300"/>
          </a:xfrm>
          <a:prstGeom prst="rect">
            <a:avLst/>
          </a:prstGeom>
          <a:noFill/>
        </p:spPr>
        <p:txBody>
          <a:bodyPr wrap="square" rtlCol="0" anchor="t">
            <a:spAutoFit/>
          </a:bodyPr>
          <a:p>
            <a:r>
              <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（三）组合创新的具体技法</a:t>
            </a:r>
            <a:endPar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9"/>
          <p:cNvSpPr/>
          <p:nvPr/>
        </p:nvSpPr>
        <p:spPr bwMode="auto">
          <a:xfrm>
            <a:off x="5475817" y="3175"/>
            <a:ext cx="6716183" cy="6854825"/>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solidFill>
            <a:schemeClr val="bg1">
              <a:lumMod val="95000"/>
              <a:alpha val="75000"/>
            </a:schemeClr>
          </a:solidFill>
          <a:ln>
            <a:noFill/>
          </a:ln>
        </p:spPr>
        <p:txBody>
          <a:bodyPr vert="horz" wrap="square" lIns="91440" tIns="45720" rIns="91440" bIns="45720" numCol="1" anchor="t" anchorCtr="0" compatLnSpc="1"/>
          <a:lstStyle/>
          <a:p>
            <a:endParaRPr 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 name="Freeform 9"/>
          <p:cNvSpPr/>
          <p:nvPr/>
        </p:nvSpPr>
        <p:spPr bwMode="auto">
          <a:xfrm>
            <a:off x="8905461" y="3630414"/>
            <a:ext cx="3286538" cy="3227586"/>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gradFill flip="none" rotWithShape="1">
            <a:gsLst>
              <a:gs pos="0">
                <a:schemeClr val="accent1"/>
              </a:gs>
              <a:gs pos="100000">
                <a:schemeClr val="accent2"/>
              </a:gs>
            </a:gsLst>
            <a:lin ang="10800000" scaled="1"/>
            <a:tileRect/>
          </a:gra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noAutofit/>
          </a:bodyPr>
          <a:lstStyle/>
          <a:p>
            <a:pPr algn="r" defTabSz="914400"/>
            <a:endParaRPr lang="en-US" sz="1400" b="1">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7" name="文本框 9"/>
          <p:cNvSpPr txBox="1"/>
          <p:nvPr/>
        </p:nvSpPr>
        <p:spPr>
          <a:xfrm>
            <a:off x="-765979" y="2908947"/>
            <a:ext cx="2436860" cy="2646878"/>
          </a:xfrm>
          <a:prstGeom prst="rect">
            <a:avLst/>
          </a:prstGeom>
          <a:noFill/>
        </p:spPr>
        <p:txBody>
          <a:bodyPr wrap="square" rtlCol="0">
            <a:spAutoFit/>
          </a:bodyPr>
          <a:lstStyle/>
          <a:p>
            <a:r>
              <a:rPr lang="zh-CN" altLang="en-US" sz="16600" dirty="0">
                <a:gradFill>
                  <a:gsLst>
                    <a:gs pos="0">
                      <a:schemeClr val="accent1"/>
                    </a:gs>
                    <a:gs pos="43000">
                      <a:schemeClr val="accent2"/>
                    </a:gs>
                  </a:gsLst>
                  <a:lin ang="10800000" scaled="1"/>
                </a:gradFill>
                <a:latin typeface="思源黑体" panose="020B0500000000000000" pitchFamily="34" charset="-122"/>
                <a:ea typeface="思源黑体" panose="020B0500000000000000" pitchFamily="34" charset="-122"/>
                <a:cs typeface="Open Sans" charset="0"/>
                <a:sym typeface="思源黑体" panose="020B0500000000000000" pitchFamily="34" charset="-122"/>
              </a:rPr>
              <a:t>“</a:t>
            </a:r>
            <a:endParaRPr lang="zh-CN" altLang="en-US" sz="16600" dirty="0">
              <a:gradFill>
                <a:gsLst>
                  <a:gs pos="0">
                    <a:schemeClr val="accent1"/>
                  </a:gs>
                  <a:gs pos="43000">
                    <a:schemeClr val="accent2"/>
                  </a:gs>
                </a:gsLst>
                <a:lin ang="10800000" scaled="1"/>
              </a:gradFill>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8" name="半闭框 6"/>
          <p:cNvSpPr/>
          <p:nvPr/>
        </p:nvSpPr>
        <p:spPr>
          <a:xfrm rot="5400000">
            <a:off x="7642979" y="1662031"/>
            <a:ext cx="809804" cy="776251"/>
          </a:xfrm>
          <a:prstGeom prst="halfFrame">
            <a:avLst>
              <a:gd name="adj1" fmla="val 5058"/>
              <a:gd name="adj2" fmla="val 448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9" name="PA-矩形 3"/>
          <p:cNvSpPr/>
          <p:nvPr>
            <p:custDataLst>
              <p:tags r:id="rId1"/>
            </p:custDataLst>
          </p:nvPr>
        </p:nvSpPr>
        <p:spPr>
          <a:xfrm>
            <a:off x="1969584" y="2291585"/>
            <a:ext cx="5690172" cy="1015663"/>
          </a:xfrm>
          <a:prstGeom prst="rect">
            <a:avLst/>
          </a:prstGeom>
        </p:spPr>
        <p:txBody>
          <a:bodyPr wrap="square">
            <a:spAutoFit/>
          </a:bodyPr>
          <a:lstStyle/>
          <a:p>
            <a:pPr algn="dist"/>
            <a:r>
              <a:rPr lang="zh-CN" altLang="en-US" sz="6000" dirty="0">
                <a:solidFill>
                  <a:schemeClr val="tx1">
                    <a:lumMod val="75000"/>
                    <a:lumOff val="25000"/>
                  </a:schemeClr>
                </a:solidFill>
                <a:latin typeface="字魂35号-经典雅黑" panose="02000000000000000000" pitchFamily="2" charset="-122"/>
                <a:ea typeface="字魂35号-经典雅黑" panose="02000000000000000000" pitchFamily="2" charset="-122"/>
                <a:sym typeface="思源黑体" panose="020B0500000000000000" pitchFamily="34" charset="-122"/>
              </a:rPr>
              <a:t>谢谢观看</a:t>
            </a:r>
            <a:endParaRPr lang="zh-CN" altLang="en-US" sz="6000" dirty="0">
              <a:solidFill>
                <a:schemeClr val="tx1">
                  <a:lumMod val="75000"/>
                  <a:lumOff val="25000"/>
                </a:schemeClr>
              </a:solidFill>
              <a:latin typeface="字魂35号-经典雅黑" panose="02000000000000000000" pitchFamily="2" charset="-122"/>
              <a:ea typeface="字魂35号-经典雅黑" panose="02000000000000000000" pitchFamily="2" charset="-122"/>
              <a:sym typeface="思源黑体" panose="020B0500000000000000" pitchFamily="34" charset="-122"/>
            </a:endParaRPr>
          </a:p>
        </p:txBody>
      </p:sp>
      <p:sp>
        <p:nvSpPr>
          <p:cNvPr id="10" name="PA-文本框 6"/>
          <p:cNvSpPr txBox="1"/>
          <p:nvPr>
            <p:custDataLst>
              <p:tags r:id="rId2"/>
            </p:custDataLst>
          </p:nvPr>
        </p:nvSpPr>
        <p:spPr>
          <a:xfrm>
            <a:off x="2010484" y="3368804"/>
            <a:ext cx="6537168" cy="584775"/>
          </a:xfrm>
          <a:prstGeom prst="rect">
            <a:avLst/>
          </a:prstGeom>
          <a:solidFill>
            <a:schemeClr val="tx1">
              <a:alpha val="0"/>
            </a:schemeClr>
          </a:solidFill>
          <a:effectLst/>
        </p:spPr>
        <p:txBody>
          <a:bodyPr wrap="square" rtlCol="0">
            <a:spAutoFit/>
          </a:bodyPr>
          <a:lstStyle>
            <a:defPPr>
              <a:defRPr lang="zh-CN"/>
            </a:defPPr>
            <a:lvl1pPr>
              <a:defRPr sz="4800">
                <a:solidFill>
                  <a:schemeClr val="bg1"/>
                </a:solidFill>
                <a:latin typeface="思源黑体 CN Heavy" panose="020B0A00000000000000" pitchFamily="34" charset="-122"/>
                <a:ea typeface="思源黑体 CN Heavy" panose="020B0A00000000000000" pitchFamily="34" charset="-122"/>
              </a:defRPr>
            </a:lvl1pPr>
          </a:lstStyle>
          <a:p>
            <a:r>
              <a:rPr lang="en-US" altLang="zh-CN" sz="3200" spc="3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rPr>
              <a:t>POWERPOINT TEMPLATE</a:t>
            </a:r>
            <a:endParaRPr lang="en-US" altLang="zh-CN" sz="3200" spc="3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2" name="矩形 41"/>
          <p:cNvSpPr/>
          <p:nvPr/>
        </p:nvSpPr>
        <p:spPr>
          <a:xfrm>
            <a:off x="2010484" y="4232386"/>
            <a:ext cx="5039672" cy="922020"/>
          </a:xfrm>
          <a:prstGeom prst="rect">
            <a:avLst/>
          </a:prstGeom>
        </p:spPr>
        <p:txBody>
          <a:bodyPr wrap="square">
            <a:spAutoFit/>
          </a:bodyPr>
          <a:lstStyle/>
          <a:p>
            <a:pPr lvl="0" defTabSz="914400">
              <a:lnSpc>
                <a:spcPct val="150000"/>
              </a:lnSpc>
              <a:defRPr/>
            </a:pPr>
            <a:r>
              <a:rPr lang="zh-CN" altLang="en-US" sz="12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本书主要特色有：教材框架结构新颖，章节清晰易于理解，案例展现形式多样且较为丰富，让教与学在具备很强的参与性和实践性的同时，也增加了本书的可读性。</a:t>
            </a:r>
            <a:endParaRPr lang="zh-CN" altLang="en-US" sz="12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2" presetClass="entr" presetSubtype="6" fill="hold" grpId="0" nodeType="withEffect" p14:presetBounceEnd="80000">
                                      <p:stCondLst>
                                        <p:cond delay="250"/>
                                      </p:stCondLst>
                                      <p:childTnLst>
                                        <p:set>
                                          <p:cBhvr>
                                            <p:cTn id="9" dur="1" fill="hold">
                                              <p:stCondLst>
                                                <p:cond delay="0"/>
                                              </p:stCondLst>
                                            </p:cTn>
                                            <p:tgtEl>
                                              <p:spTgt spid="2"/>
                                            </p:tgtEl>
                                            <p:attrNameLst>
                                              <p:attrName>style.visibility</p:attrName>
                                            </p:attrNameLst>
                                          </p:cBhvr>
                                          <p:to>
                                            <p:strVal val="visible"/>
                                          </p:to>
                                        </p:set>
                                        <p:anim calcmode="lin" valueType="num" p14:bounceEnd="80000">
                                          <p:cBhvr additive="base">
                                            <p:cTn id="10" dur="500" fill="hold"/>
                                            <p:tgtEl>
                                              <p:spTgt spid="2"/>
                                            </p:tgtEl>
                                            <p:attrNameLst>
                                              <p:attrName>ppt_x</p:attrName>
                                            </p:attrNameLst>
                                          </p:cBhvr>
                                          <p:tavLst>
                                            <p:tav tm="0">
                                              <p:val>
                                                <p:strVal val="1+#ppt_w/2"/>
                                              </p:val>
                                            </p:tav>
                                            <p:tav tm="100000">
                                              <p:val>
                                                <p:strVal val="#ppt_x"/>
                                              </p:val>
                                            </p:tav>
                                          </p:tavLst>
                                        </p:anim>
                                        <p:anim calcmode="lin" valueType="num" p14:bounceEnd="80000">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randombar(horizontal)">
                                          <p:cBhvr>
                                            <p:cTn id="16" dur="500"/>
                                            <p:tgtEl>
                                              <p:spTgt spid="7"/>
                                            </p:tgtEl>
                                          </p:cBhvr>
                                        </p:animEffect>
                                      </p:childTnLst>
                                    </p:cTn>
                                  </p:par>
                                  <p:par>
                                    <p:cTn id="17" presetID="47" presetClass="entr" presetSubtype="0" fill="hold" grpId="0" nodeType="withEffect">
                                      <p:stCondLst>
                                        <p:cond delay="11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par>
                                    <p:cTn id="22" presetID="16" presetClass="entr" presetSubtype="37" fill="hold" grpId="0" nodeType="withEffect">
                                      <p:stCondLst>
                                        <p:cond delay="2000"/>
                                      </p:stCondLst>
                                      <p:childTnLst>
                                        <p:set>
                                          <p:cBhvr>
                                            <p:cTn id="23" dur="1" fill="hold">
                                              <p:stCondLst>
                                                <p:cond delay="0"/>
                                              </p:stCondLst>
                                            </p:cTn>
                                            <p:tgtEl>
                                              <p:spTgt spid="10"/>
                                            </p:tgtEl>
                                            <p:attrNameLst>
                                              <p:attrName>style.visibility</p:attrName>
                                            </p:attrNameLst>
                                          </p:cBhvr>
                                          <p:to>
                                            <p:strVal val="visible"/>
                                          </p:to>
                                        </p:set>
                                        <p:animEffect transition="in" filter="barn(outVertical)">
                                          <p:cBhvr>
                                            <p:cTn id="24" dur="500"/>
                                            <p:tgtEl>
                                              <p:spTgt spid="10"/>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randombar(horizontal)">
                                          <p:cBhvr>
                                            <p:cTn id="27"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p:bldP spid="9" grpId="0"/>
          <p:bldP spid="10" grpId="0" animBg="1"/>
          <p:bldP spid="12"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2" presetClass="entr" presetSubtype="6" fill="hold" grpId="0" nodeType="withEffect">
                                      <p:stCondLst>
                                        <p:cond delay="25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1+#ppt_w/2"/>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randombar(horizontal)">
                                          <p:cBhvr>
                                            <p:cTn id="16" dur="500"/>
                                            <p:tgtEl>
                                              <p:spTgt spid="7"/>
                                            </p:tgtEl>
                                          </p:cBhvr>
                                        </p:animEffect>
                                      </p:childTnLst>
                                    </p:cTn>
                                  </p:par>
                                  <p:par>
                                    <p:cTn id="17" presetID="47" presetClass="entr" presetSubtype="0" fill="hold" grpId="0" nodeType="withEffect">
                                      <p:stCondLst>
                                        <p:cond delay="11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par>
                                    <p:cTn id="22" presetID="16" presetClass="entr" presetSubtype="37" fill="hold" grpId="0" nodeType="withEffect">
                                      <p:stCondLst>
                                        <p:cond delay="2000"/>
                                      </p:stCondLst>
                                      <p:childTnLst>
                                        <p:set>
                                          <p:cBhvr>
                                            <p:cTn id="23" dur="1" fill="hold">
                                              <p:stCondLst>
                                                <p:cond delay="0"/>
                                              </p:stCondLst>
                                            </p:cTn>
                                            <p:tgtEl>
                                              <p:spTgt spid="10"/>
                                            </p:tgtEl>
                                            <p:attrNameLst>
                                              <p:attrName>style.visibility</p:attrName>
                                            </p:attrNameLst>
                                          </p:cBhvr>
                                          <p:to>
                                            <p:strVal val="visible"/>
                                          </p:to>
                                        </p:set>
                                        <p:animEffect transition="in" filter="barn(outVertical)">
                                          <p:cBhvr>
                                            <p:cTn id="24" dur="500"/>
                                            <p:tgtEl>
                                              <p:spTgt spid="10"/>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randombar(horizontal)">
                                          <p:cBhvr>
                                            <p:cTn id="27"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p:bldP spid="9" grpId="0"/>
          <p:bldP spid="10" grpId="0" animBg="1"/>
          <p:bldP spid="12"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9"/>
          <p:cNvSpPr/>
          <p:nvPr/>
        </p:nvSpPr>
        <p:spPr bwMode="auto">
          <a:xfrm>
            <a:off x="5935844" y="472698"/>
            <a:ext cx="6256156" cy="6385302"/>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solidFill>
            <a:schemeClr val="bg1">
              <a:lumMod val="95000"/>
              <a:alpha val="75000"/>
            </a:schemeClr>
          </a:solidFill>
          <a:ln>
            <a:noFill/>
          </a:ln>
        </p:spPr>
        <p:txBody>
          <a:bodyPr vert="horz" wrap="square" lIns="91440" tIns="45720" rIns="91440" bIns="45720" numCol="1" anchor="t" anchorCtr="0" compatLnSpc="1"/>
          <a:lstStyle/>
          <a:p>
            <a:endParaRPr 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矩形 13"/>
          <p:cNvSpPr/>
          <p:nvPr/>
        </p:nvSpPr>
        <p:spPr>
          <a:xfrm>
            <a:off x="0" y="1815548"/>
            <a:ext cx="12192000" cy="3783496"/>
          </a:xfrm>
          <a:prstGeom prst="rect">
            <a:avLst/>
          </a:prstGeom>
          <a:blipFill>
            <a:blip r:embed="rId1"/>
            <a:stretch>
              <a:fillRect t="-57242" b="-5724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 name="矩形 12"/>
          <p:cNvSpPr/>
          <p:nvPr/>
        </p:nvSpPr>
        <p:spPr>
          <a:xfrm>
            <a:off x="0" y="1815548"/>
            <a:ext cx="12192000" cy="3783496"/>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 name="椭圆 5"/>
          <p:cNvSpPr/>
          <p:nvPr/>
        </p:nvSpPr>
        <p:spPr>
          <a:xfrm>
            <a:off x="452451" y="426058"/>
            <a:ext cx="551745" cy="551745"/>
          </a:xfrm>
          <a:prstGeom prst="ellipse">
            <a:avLst/>
          </a:prstGeom>
          <a:gradFill flip="none" rotWithShape="1">
            <a:gsLst>
              <a:gs pos="0">
                <a:schemeClr val="accent1"/>
              </a:gs>
              <a:gs pos="100000">
                <a:schemeClr val="accent2"/>
              </a:gs>
            </a:gsLst>
            <a:lin ang="10800000" scaled="1"/>
            <a:tileRect/>
          </a:gra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noAutofit/>
          </a:bodyPr>
          <a:lstStyle/>
          <a:p>
            <a:pPr algn="r" defTabSz="914400"/>
            <a:endParaRPr lang="zh-CN" altLang="en-US" sz="1400" b="1">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5" name="TextBox 7"/>
          <p:cNvSpPr txBox="1"/>
          <p:nvPr/>
        </p:nvSpPr>
        <p:spPr>
          <a:xfrm>
            <a:off x="1357981" y="472698"/>
            <a:ext cx="3652520" cy="521970"/>
          </a:xfrm>
          <a:prstGeom prst="rect">
            <a:avLst/>
          </a:prstGeom>
          <a:noFill/>
        </p:spPr>
        <p:txBody>
          <a:bodyPr wrap="none" rtlCol="0">
            <a:spAutoFit/>
          </a:bodyPr>
          <a:lstStyle/>
          <a:p>
            <a:pPr algn="l"/>
            <a:r>
              <a:rPr lang="zh-CN" sz="2800" b="1" spc="6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rPr>
              <a:t>第四章　创新能力</a:t>
            </a:r>
            <a:endParaRPr lang="zh-CN" sz="2800" b="1" spc="6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12" name="Group 11"/>
          <p:cNvGrpSpPr/>
          <p:nvPr/>
        </p:nvGrpSpPr>
        <p:grpSpPr>
          <a:xfrm>
            <a:off x="1838036" y="2611830"/>
            <a:ext cx="2381772" cy="2190932"/>
            <a:chOff x="1470701" y="1821913"/>
            <a:chExt cx="3820826" cy="3607097"/>
          </a:xfrm>
        </p:grpSpPr>
        <p:sp>
          <p:nvSpPr>
            <p:cNvPr id="8" name="矩形 1"/>
            <p:cNvSpPr/>
            <p:nvPr/>
          </p:nvSpPr>
          <p:spPr>
            <a:xfrm>
              <a:off x="1470701" y="1821913"/>
              <a:ext cx="3820826" cy="360709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9" name="矩形 3"/>
            <p:cNvSpPr/>
            <p:nvPr/>
          </p:nvSpPr>
          <p:spPr>
            <a:xfrm>
              <a:off x="1470701" y="4952492"/>
              <a:ext cx="1339401" cy="47651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0" name="矩形 4"/>
            <p:cNvSpPr/>
            <p:nvPr/>
          </p:nvSpPr>
          <p:spPr>
            <a:xfrm>
              <a:off x="2810101" y="4952492"/>
              <a:ext cx="1566931" cy="4765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1" name="文本框 15"/>
            <p:cNvSpPr txBox="1"/>
            <p:nvPr/>
          </p:nvSpPr>
          <p:spPr>
            <a:xfrm>
              <a:off x="2019199" y="2450755"/>
              <a:ext cx="2723828" cy="197380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a:ln>
                    <a:noFill/>
                  </a:ln>
                  <a:solidFill>
                    <a:schemeClr val="accent1"/>
                  </a:solidFill>
                  <a:effectLst/>
                  <a:uLnTx/>
                  <a:uFillTx/>
                  <a:latin typeface="思源黑体" panose="020B0500000000000000" pitchFamily="34" charset="-122"/>
                  <a:ea typeface="思源黑体" panose="020B0500000000000000" pitchFamily="34" charset="-122"/>
                  <a:sym typeface="思源黑体" panose="020B0500000000000000" pitchFamily="34" charset="-122"/>
                </a:rPr>
                <a:t>案例</a:t>
              </a:r>
              <a:endParaRPr kumimoji="0" lang="en-US" altLang="zh-CN" sz="3600" b="0" i="0" u="none" strike="noStrike" kern="0" cap="none" spc="0" normalizeH="0" baseline="0" noProof="0" dirty="0">
                <a:ln>
                  <a:noFill/>
                </a:ln>
                <a:solidFill>
                  <a:schemeClr val="accent1"/>
                </a:solidFill>
                <a:effectLst/>
                <a:uLnTx/>
                <a:uFillTx/>
                <a:latin typeface="思源黑体" panose="020B0500000000000000" pitchFamily="34" charset="-122"/>
                <a:ea typeface="思源黑体" panose="020B0500000000000000" pitchFamily="34" charset="-122"/>
                <a:sym typeface="思源黑体" panose="020B0500000000000000"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a:ln>
                    <a:noFill/>
                  </a:ln>
                  <a:solidFill>
                    <a:schemeClr val="accent1"/>
                  </a:solidFill>
                  <a:effectLst/>
                  <a:uLnTx/>
                  <a:uFillTx/>
                  <a:latin typeface="思源黑体" panose="020B0500000000000000" pitchFamily="34" charset="-122"/>
                  <a:ea typeface="思源黑体" panose="020B0500000000000000" pitchFamily="34" charset="-122"/>
                  <a:sym typeface="思源黑体" panose="020B0500000000000000" pitchFamily="34" charset="-122"/>
                </a:rPr>
                <a:t>小故事</a:t>
              </a:r>
              <a:endParaRPr kumimoji="0" lang="en-US" altLang="zh-CN" sz="3600" b="0" i="0" u="none" strike="noStrike" kern="0" cap="none" spc="0" normalizeH="0" baseline="0" noProof="0" dirty="0">
                <a:ln>
                  <a:noFill/>
                </a:ln>
                <a:solidFill>
                  <a:schemeClr val="accent1"/>
                </a:solidFill>
                <a:effectLst/>
                <a:uLnTx/>
                <a:uFillTx/>
                <a:latin typeface="思源黑体" panose="020B0500000000000000" pitchFamily="34" charset="-122"/>
                <a:ea typeface="思源黑体" panose="020B0500000000000000" pitchFamily="34" charset="-122"/>
                <a:sym typeface="思源黑体" panose="020B0500000000000000" pitchFamily="34" charset="-122"/>
              </a:endParaRPr>
            </a:p>
          </p:txBody>
        </p:sp>
      </p:grpSp>
      <p:sp>
        <p:nvSpPr>
          <p:cNvPr id="14" name="文本框 17"/>
          <p:cNvSpPr txBox="1"/>
          <p:nvPr/>
        </p:nvSpPr>
        <p:spPr>
          <a:xfrm>
            <a:off x="4857750" y="2611755"/>
            <a:ext cx="5334000" cy="521970"/>
          </a:xfrm>
          <a:prstGeom prst="rect">
            <a:avLst/>
          </a:prstGeom>
          <a:noFill/>
        </p:spPr>
        <p:txBody>
          <a:bodyPr wrap="square" rtlCol="0">
            <a:spAutoFit/>
          </a:bodyPr>
          <a:lstStyle/>
          <a:p>
            <a:r>
              <a:rPr lang="zh-CN" altLang="en-US" sz="28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将脑袋打开一毫米</a:t>
            </a:r>
            <a:endParaRPr lang="zh-CN" altLang="en-US" sz="28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PA-文本框 9"/>
          <p:cNvSpPr txBox="1"/>
          <p:nvPr>
            <p:custDataLst>
              <p:tags r:id="rId2"/>
            </p:custDataLst>
          </p:nvPr>
        </p:nvSpPr>
        <p:spPr>
          <a:xfrm>
            <a:off x="4857750" y="3133725"/>
            <a:ext cx="7066915" cy="2249170"/>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just"/>
            <a:r>
              <a:rPr lang="zh-CN" altLang="en-US" dirty="0">
                <a:solidFill>
                  <a:schemeClr val="bg1">
                    <a:lumMod val="95000"/>
                  </a:schemeClr>
                </a:solidFill>
                <a:latin typeface="思源黑体" panose="020B0500000000000000" pitchFamily="34" charset="-122"/>
                <a:ea typeface="思源黑体" panose="020B0500000000000000" pitchFamily="34" charset="-122"/>
                <a:sym typeface="思源黑体" panose="020B0500000000000000" pitchFamily="34" charset="-122"/>
              </a:rPr>
              <a:t>美国有一个生产牙膏的公司，产品优良，包装精美，深受广大消费者的喜爱，每年营业额蒸蒸日上。记录显示，前十年每年的营业增长率为10%～20%，这令董事部雀跃万分。不过，业绩进入第十一年、第十二年及第十三年时，则停滞下来，每个月维持同样的数字。董事部对此三年业绩表现感到不满，便召开全国经理级高层会议，以商讨对策。</a:t>
            </a:r>
            <a:endParaRPr lang="zh-CN" altLang="en-US" dirty="0">
              <a:solidFill>
                <a:schemeClr val="bg1">
                  <a:lumMod val="95000"/>
                </a:schemeClr>
              </a:solidFill>
              <a:latin typeface="思源黑体" panose="020B0500000000000000" pitchFamily="34" charset="-122"/>
              <a:ea typeface="思源黑体" panose="020B0500000000000000" pitchFamily="34" charset="-122"/>
              <a:sym typeface="思源黑体" panose="020B0500000000000000" pitchFamily="34" charset="-122"/>
            </a:endParaRPr>
          </a:p>
          <a:p>
            <a:pPr algn="just"/>
            <a:r>
              <a:rPr lang="zh-CN" altLang="en-US" dirty="0">
                <a:solidFill>
                  <a:schemeClr val="bg1">
                    <a:lumMod val="95000"/>
                  </a:schemeClr>
                </a:solidFill>
                <a:latin typeface="思源黑体" panose="020B0500000000000000" pitchFamily="34" charset="-122"/>
                <a:ea typeface="思源黑体" panose="020B0500000000000000" pitchFamily="34" charset="-122"/>
                <a:sym typeface="思源黑体" panose="020B0500000000000000" pitchFamily="34" charset="-122"/>
              </a:rPr>
              <a:t>会议中，有名年轻经理站起来，对董事部说：“我手中有张纸，纸里有个建议，若您要使用我的建议，必须另付我5 万元！”总裁听了很生气地说：“我每个月都支付你薪水，另有分红、奖励。现在叫你来开会讨论，你还要另外要求5万元，是否过分？”“总裁先生，请别误会。若我的建议行不通，您可以将它丢弃，一分钱也不必付。”年轻的经理解释说。“好！”总裁接过那张纸后，阅毕，马上签了一张</a:t>
            </a:r>
            <a:endParaRPr lang="zh-CN" altLang="en-US" dirty="0">
              <a:solidFill>
                <a:schemeClr val="bg1">
                  <a:lumMod val="95000"/>
                </a:schemeClr>
              </a:solidFill>
              <a:latin typeface="思源黑体" panose="020B0500000000000000" pitchFamily="34" charset="-122"/>
              <a:ea typeface="思源黑体" panose="020B0500000000000000" pitchFamily="34" charset="-122"/>
              <a:sym typeface="思源黑体" panose="020B0500000000000000" pitchFamily="34" charset="-122"/>
            </a:endParaRPr>
          </a:p>
          <a:p>
            <a:r>
              <a:rPr lang="zh-CN" altLang="en-US" dirty="0">
                <a:solidFill>
                  <a:schemeClr val="bg1">
                    <a:lumMod val="95000"/>
                  </a:schemeClr>
                </a:solidFill>
                <a:latin typeface="思源黑体" panose="020B0500000000000000" pitchFamily="34" charset="-122"/>
                <a:ea typeface="思源黑体" panose="020B0500000000000000" pitchFamily="34" charset="-122"/>
                <a:sym typeface="思源黑体" panose="020B0500000000000000" pitchFamily="34" charset="-122"/>
              </a:rPr>
              <a:t>5万元支票给那年轻经理。那张纸上只写了一句话：将现有的牙膏开口扩大1mm。</a:t>
            </a:r>
            <a:endParaRPr lang="zh-CN" altLang="en-US" dirty="0">
              <a:solidFill>
                <a:schemeClr val="bg1">
                  <a:lumMod val="9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grpId="0" nodeType="withEffect" p14:presetBounceEnd="80000">
                                      <p:stCondLst>
                                        <p:cond delay="250"/>
                                      </p:stCondLst>
                                      <p:childTnLst>
                                        <p:set>
                                          <p:cBhvr>
                                            <p:cTn id="6" dur="1" fill="hold">
                                              <p:stCondLst>
                                                <p:cond delay="0"/>
                                              </p:stCondLst>
                                            </p:cTn>
                                            <p:tgtEl>
                                              <p:spTgt spid="6"/>
                                            </p:tgtEl>
                                            <p:attrNameLst>
                                              <p:attrName>style.visibility</p:attrName>
                                            </p:attrNameLst>
                                          </p:cBhvr>
                                          <p:to>
                                            <p:strVal val="visible"/>
                                          </p:to>
                                        </p:set>
                                        <p:anim calcmode="lin" valueType="num" p14:bounceEnd="80000">
                                          <p:cBhvr additive="base">
                                            <p:cTn id="7" dur="500" fill="hold"/>
                                            <p:tgtEl>
                                              <p:spTgt spid="6"/>
                                            </p:tgtEl>
                                            <p:attrNameLst>
                                              <p:attrName>ppt_x</p:attrName>
                                            </p:attrNameLst>
                                          </p:cBhvr>
                                          <p:tavLst>
                                            <p:tav tm="0">
                                              <p:val>
                                                <p:strVal val="1+#ppt_w/2"/>
                                              </p:val>
                                            </p:tav>
                                            <p:tav tm="100000">
                                              <p:val>
                                                <p:strVal val="#ppt_x"/>
                                              </p:val>
                                            </p:tav>
                                          </p:tavLst>
                                        </p:anim>
                                        <p:anim calcmode="lin" valueType="num" p14:bounceEnd="80000">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2" presetClass="entr" presetSubtype="1" fill="hold" grpId="0" nodeType="withEffect">
                                      <p:stCondLst>
                                        <p:cond delay="1000"/>
                                      </p:stCondLst>
                                      <p:childTnLst>
                                        <p:set>
                                          <p:cBhvr>
                                            <p:cTn id="10" dur="1" fill="hold">
                                              <p:stCondLst>
                                                <p:cond delay="0"/>
                                              </p:stCondLst>
                                            </p:cTn>
                                            <p:tgtEl>
                                              <p:spTgt spid="16"/>
                                            </p:tgtEl>
                                            <p:attrNameLst>
                                              <p:attrName>style.visibility</p:attrName>
                                            </p:attrNameLst>
                                          </p:cBhvr>
                                          <p:to>
                                            <p:strVal val="visible"/>
                                          </p:to>
                                        </p:set>
                                        <p:animEffect transition="in" filter="wipe(up)">
                                          <p:cBhvr>
                                            <p:cTn id="1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grpId="0" nodeType="withEffect">
                                      <p:stCondLst>
                                        <p:cond delay="25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2" presetClass="entr" presetSubtype="1" fill="hold" grpId="0" nodeType="withEffect">
                                      <p:stCondLst>
                                        <p:cond delay="1000"/>
                                      </p:stCondLst>
                                      <p:childTnLst>
                                        <p:set>
                                          <p:cBhvr>
                                            <p:cTn id="10" dur="1" fill="hold">
                                              <p:stCondLst>
                                                <p:cond delay="0"/>
                                              </p:stCondLst>
                                            </p:cTn>
                                            <p:tgtEl>
                                              <p:spTgt spid="16"/>
                                            </p:tgtEl>
                                            <p:attrNameLst>
                                              <p:attrName>style.visibility</p:attrName>
                                            </p:attrNameLst>
                                          </p:cBhvr>
                                          <p:to>
                                            <p:strVal val="visible"/>
                                          </p:to>
                                        </p:set>
                                        <p:animEffect transition="in" filter="wipe(up)">
                                          <p:cBhvr>
                                            <p:cTn id="1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6"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9"/>
          <p:cNvSpPr/>
          <p:nvPr/>
        </p:nvSpPr>
        <p:spPr bwMode="auto">
          <a:xfrm>
            <a:off x="5935844" y="472698"/>
            <a:ext cx="6256156" cy="6385302"/>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solidFill>
            <a:schemeClr val="bg1">
              <a:lumMod val="95000"/>
              <a:alpha val="75000"/>
            </a:schemeClr>
          </a:solidFill>
          <a:ln>
            <a:noFill/>
          </a:ln>
        </p:spPr>
        <p:txBody>
          <a:bodyPr vert="horz" wrap="square" lIns="91440" tIns="45720" rIns="91440" bIns="45720" numCol="1" anchor="t" anchorCtr="0" compatLnSpc="1"/>
          <a:lstStyle/>
          <a:p>
            <a:endParaRPr 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矩形 13"/>
          <p:cNvSpPr/>
          <p:nvPr/>
        </p:nvSpPr>
        <p:spPr>
          <a:xfrm>
            <a:off x="0" y="1815548"/>
            <a:ext cx="12192000" cy="3783496"/>
          </a:xfrm>
          <a:prstGeom prst="rect">
            <a:avLst/>
          </a:prstGeom>
          <a:blipFill>
            <a:blip r:embed="rId1"/>
            <a:stretch>
              <a:fillRect t="-57242" b="-5724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 name="矩形 12"/>
          <p:cNvSpPr/>
          <p:nvPr/>
        </p:nvSpPr>
        <p:spPr>
          <a:xfrm>
            <a:off x="0" y="1815548"/>
            <a:ext cx="12192000" cy="3783496"/>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 name="椭圆 5"/>
          <p:cNvSpPr/>
          <p:nvPr/>
        </p:nvSpPr>
        <p:spPr>
          <a:xfrm>
            <a:off x="452451" y="426058"/>
            <a:ext cx="551745" cy="551745"/>
          </a:xfrm>
          <a:prstGeom prst="ellipse">
            <a:avLst/>
          </a:prstGeom>
          <a:gradFill flip="none" rotWithShape="1">
            <a:gsLst>
              <a:gs pos="0">
                <a:schemeClr val="accent1"/>
              </a:gs>
              <a:gs pos="100000">
                <a:schemeClr val="accent2"/>
              </a:gs>
            </a:gsLst>
            <a:lin ang="10800000" scaled="1"/>
            <a:tileRect/>
          </a:gra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noAutofit/>
          </a:bodyPr>
          <a:lstStyle/>
          <a:p>
            <a:pPr algn="r" defTabSz="914400"/>
            <a:endParaRPr lang="zh-CN" altLang="en-US" sz="1400" b="1">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5" name="TextBox 7"/>
          <p:cNvSpPr txBox="1"/>
          <p:nvPr/>
        </p:nvSpPr>
        <p:spPr>
          <a:xfrm>
            <a:off x="1357981" y="472698"/>
            <a:ext cx="3652520" cy="521970"/>
          </a:xfrm>
          <a:prstGeom prst="rect">
            <a:avLst/>
          </a:prstGeom>
          <a:noFill/>
        </p:spPr>
        <p:txBody>
          <a:bodyPr wrap="none" rtlCol="0">
            <a:spAutoFit/>
          </a:bodyPr>
          <a:lstStyle/>
          <a:p>
            <a:pPr algn="l"/>
            <a:r>
              <a:rPr lang="zh-CN" sz="2800" b="1" spc="6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rPr>
              <a:t>第四章　创新能力</a:t>
            </a:r>
            <a:endParaRPr lang="zh-CN" sz="2800" b="1" spc="6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12" name="Group 11"/>
          <p:cNvGrpSpPr/>
          <p:nvPr/>
        </p:nvGrpSpPr>
        <p:grpSpPr>
          <a:xfrm>
            <a:off x="1838036" y="2611830"/>
            <a:ext cx="2381772" cy="2190932"/>
            <a:chOff x="1470701" y="1821913"/>
            <a:chExt cx="3820826" cy="3607097"/>
          </a:xfrm>
        </p:grpSpPr>
        <p:sp>
          <p:nvSpPr>
            <p:cNvPr id="8" name="矩形 1"/>
            <p:cNvSpPr/>
            <p:nvPr/>
          </p:nvSpPr>
          <p:spPr>
            <a:xfrm>
              <a:off x="1470701" y="1821913"/>
              <a:ext cx="3820826" cy="360709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9" name="矩形 3"/>
            <p:cNvSpPr/>
            <p:nvPr/>
          </p:nvSpPr>
          <p:spPr>
            <a:xfrm>
              <a:off x="1470701" y="4952492"/>
              <a:ext cx="1339401" cy="47651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0" name="矩形 4"/>
            <p:cNvSpPr/>
            <p:nvPr/>
          </p:nvSpPr>
          <p:spPr>
            <a:xfrm>
              <a:off x="2810101" y="4952492"/>
              <a:ext cx="1566931" cy="4765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1" name="文本框 15"/>
            <p:cNvSpPr txBox="1"/>
            <p:nvPr/>
          </p:nvSpPr>
          <p:spPr>
            <a:xfrm>
              <a:off x="2019199" y="2450755"/>
              <a:ext cx="2723828" cy="197380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a:ln>
                    <a:noFill/>
                  </a:ln>
                  <a:solidFill>
                    <a:schemeClr val="accent1"/>
                  </a:solidFill>
                  <a:effectLst/>
                  <a:uLnTx/>
                  <a:uFillTx/>
                  <a:latin typeface="思源黑体" panose="020B0500000000000000" pitchFamily="34" charset="-122"/>
                  <a:ea typeface="思源黑体" panose="020B0500000000000000" pitchFamily="34" charset="-122"/>
                  <a:sym typeface="思源黑体" panose="020B0500000000000000" pitchFamily="34" charset="-122"/>
                </a:rPr>
                <a:t>案例</a:t>
              </a:r>
              <a:endParaRPr kumimoji="0" lang="en-US" altLang="zh-CN" sz="3600" b="0" i="0" u="none" strike="noStrike" kern="0" cap="none" spc="0" normalizeH="0" baseline="0" noProof="0" dirty="0">
                <a:ln>
                  <a:noFill/>
                </a:ln>
                <a:solidFill>
                  <a:schemeClr val="accent1"/>
                </a:solidFill>
                <a:effectLst/>
                <a:uLnTx/>
                <a:uFillTx/>
                <a:latin typeface="思源黑体" panose="020B0500000000000000" pitchFamily="34" charset="-122"/>
                <a:ea typeface="思源黑体" panose="020B0500000000000000" pitchFamily="34" charset="-122"/>
                <a:sym typeface="思源黑体" panose="020B0500000000000000"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a:ln>
                    <a:noFill/>
                  </a:ln>
                  <a:solidFill>
                    <a:schemeClr val="accent1"/>
                  </a:solidFill>
                  <a:effectLst/>
                  <a:uLnTx/>
                  <a:uFillTx/>
                  <a:latin typeface="思源黑体" panose="020B0500000000000000" pitchFamily="34" charset="-122"/>
                  <a:ea typeface="思源黑体" panose="020B0500000000000000" pitchFamily="34" charset="-122"/>
                  <a:sym typeface="思源黑体" panose="020B0500000000000000" pitchFamily="34" charset="-122"/>
                </a:rPr>
                <a:t>小故事</a:t>
              </a:r>
              <a:endParaRPr kumimoji="0" lang="en-US" altLang="zh-CN" sz="3600" b="0" i="0" u="none" strike="noStrike" kern="0" cap="none" spc="0" normalizeH="0" baseline="0" noProof="0" dirty="0">
                <a:ln>
                  <a:noFill/>
                </a:ln>
                <a:solidFill>
                  <a:schemeClr val="accent1"/>
                </a:solidFill>
                <a:effectLst/>
                <a:uLnTx/>
                <a:uFillTx/>
                <a:latin typeface="思源黑体" panose="020B0500000000000000" pitchFamily="34" charset="-122"/>
                <a:ea typeface="思源黑体" panose="020B0500000000000000" pitchFamily="34" charset="-122"/>
                <a:sym typeface="思源黑体" panose="020B0500000000000000" pitchFamily="34" charset="-122"/>
              </a:endParaRPr>
            </a:p>
          </p:txBody>
        </p:sp>
      </p:grpSp>
      <p:sp>
        <p:nvSpPr>
          <p:cNvPr id="14" name="文本框 17"/>
          <p:cNvSpPr txBox="1"/>
          <p:nvPr/>
        </p:nvSpPr>
        <p:spPr>
          <a:xfrm>
            <a:off x="4857750" y="2611755"/>
            <a:ext cx="5334000" cy="521970"/>
          </a:xfrm>
          <a:prstGeom prst="rect">
            <a:avLst/>
          </a:prstGeom>
          <a:noFill/>
        </p:spPr>
        <p:txBody>
          <a:bodyPr wrap="square" rtlCol="0">
            <a:spAutoFit/>
          </a:bodyPr>
          <a:lstStyle/>
          <a:p>
            <a:r>
              <a:rPr lang="zh-CN" altLang="en-US" sz="28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将脑袋打开一毫米</a:t>
            </a:r>
            <a:endParaRPr lang="zh-CN" altLang="en-US" sz="28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PA-文本框 9"/>
          <p:cNvSpPr txBox="1"/>
          <p:nvPr>
            <p:custDataLst>
              <p:tags r:id="rId2"/>
            </p:custDataLst>
          </p:nvPr>
        </p:nvSpPr>
        <p:spPr>
          <a:xfrm>
            <a:off x="4857750" y="3133725"/>
            <a:ext cx="7066915" cy="1290320"/>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just"/>
            <a:endParaRPr lang="zh-CN" altLang="en-US" dirty="0">
              <a:solidFill>
                <a:schemeClr val="bg1">
                  <a:lumMod val="95000"/>
                </a:schemeClr>
              </a:solidFill>
              <a:latin typeface="思源黑体" panose="020B0500000000000000" pitchFamily="34" charset="-122"/>
              <a:ea typeface="思源黑体" panose="020B0500000000000000" pitchFamily="34" charset="-122"/>
              <a:sym typeface="思源黑体" panose="020B0500000000000000" pitchFamily="34" charset="-122"/>
            </a:endParaRPr>
          </a:p>
          <a:p>
            <a:pPr algn="just"/>
            <a:r>
              <a:rPr lang="zh-CN" altLang="en-US" dirty="0">
                <a:solidFill>
                  <a:schemeClr val="bg1">
                    <a:lumMod val="95000"/>
                  </a:schemeClr>
                </a:solidFill>
                <a:latin typeface="思源黑体" panose="020B0500000000000000" pitchFamily="34" charset="-122"/>
                <a:ea typeface="思源黑体" panose="020B0500000000000000" pitchFamily="34" charset="-122"/>
                <a:sym typeface="思源黑体" panose="020B0500000000000000" pitchFamily="34" charset="-122"/>
              </a:rPr>
              <a:t>总裁马上下令更换新的包装。试想，每天早上，每个消费者多用 1 mm 的牙膏，每天牙膏的消费量将多出多少倍呢？这个决定，使该公司第十四年的营业额增加了32%。一个小小的改变，往往会引起意料不到的效果。当我们面对新知识、新事物或新创意时，千万别将脑袋密封，置之于后，应该将脑袋打开1 mm，接受新知识、新事物。也许一个新的创见，能让我们从中获得不少启示，从而改进业绩，改善生活。</a:t>
            </a:r>
            <a:endParaRPr lang="zh-CN" altLang="en-US" dirty="0">
              <a:solidFill>
                <a:schemeClr val="bg1">
                  <a:lumMod val="9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grpId="0" nodeType="withEffect" p14:presetBounceEnd="80000">
                                      <p:stCondLst>
                                        <p:cond delay="250"/>
                                      </p:stCondLst>
                                      <p:childTnLst>
                                        <p:set>
                                          <p:cBhvr>
                                            <p:cTn id="6" dur="1" fill="hold">
                                              <p:stCondLst>
                                                <p:cond delay="0"/>
                                              </p:stCondLst>
                                            </p:cTn>
                                            <p:tgtEl>
                                              <p:spTgt spid="6"/>
                                            </p:tgtEl>
                                            <p:attrNameLst>
                                              <p:attrName>style.visibility</p:attrName>
                                            </p:attrNameLst>
                                          </p:cBhvr>
                                          <p:to>
                                            <p:strVal val="visible"/>
                                          </p:to>
                                        </p:set>
                                        <p:anim calcmode="lin" valueType="num" p14:bounceEnd="80000">
                                          <p:cBhvr additive="base">
                                            <p:cTn id="7" dur="500" fill="hold"/>
                                            <p:tgtEl>
                                              <p:spTgt spid="6"/>
                                            </p:tgtEl>
                                            <p:attrNameLst>
                                              <p:attrName>ppt_x</p:attrName>
                                            </p:attrNameLst>
                                          </p:cBhvr>
                                          <p:tavLst>
                                            <p:tav tm="0">
                                              <p:val>
                                                <p:strVal val="1+#ppt_w/2"/>
                                              </p:val>
                                            </p:tav>
                                            <p:tav tm="100000">
                                              <p:val>
                                                <p:strVal val="#ppt_x"/>
                                              </p:val>
                                            </p:tav>
                                          </p:tavLst>
                                        </p:anim>
                                        <p:anim calcmode="lin" valueType="num" p14:bounceEnd="80000">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2" presetClass="entr" presetSubtype="1" fill="hold" grpId="0" nodeType="withEffect">
                                      <p:stCondLst>
                                        <p:cond delay="1000"/>
                                      </p:stCondLst>
                                      <p:childTnLst>
                                        <p:set>
                                          <p:cBhvr>
                                            <p:cTn id="10" dur="1" fill="hold">
                                              <p:stCondLst>
                                                <p:cond delay="0"/>
                                              </p:stCondLst>
                                            </p:cTn>
                                            <p:tgtEl>
                                              <p:spTgt spid="16"/>
                                            </p:tgtEl>
                                            <p:attrNameLst>
                                              <p:attrName>style.visibility</p:attrName>
                                            </p:attrNameLst>
                                          </p:cBhvr>
                                          <p:to>
                                            <p:strVal val="visible"/>
                                          </p:to>
                                        </p:set>
                                        <p:animEffect transition="in" filter="wipe(up)">
                                          <p:cBhvr>
                                            <p:cTn id="1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1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grpId="0" nodeType="withEffect">
                                      <p:stCondLst>
                                        <p:cond delay="25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2" presetClass="entr" presetSubtype="1" fill="hold" grpId="0" nodeType="withEffect">
                                      <p:stCondLst>
                                        <p:cond delay="1000"/>
                                      </p:stCondLst>
                                      <p:childTnLst>
                                        <p:set>
                                          <p:cBhvr>
                                            <p:cTn id="10" dur="1" fill="hold">
                                              <p:stCondLst>
                                                <p:cond delay="0"/>
                                              </p:stCondLst>
                                            </p:cTn>
                                            <p:tgtEl>
                                              <p:spTgt spid="16"/>
                                            </p:tgtEl>
                                            <p:attrNameLst>
                                              <p:attrName>style.visibility</p:attrName>
                                            </p:attrNameLst>
                                          </p:cBhvr>
                                          <p:to>
                                            <p:strVal val="visible"/>
                                          </p:to>
                                        </p:set>
                                        <p:animEffect transition="in" filter="wipe(up)">
                                          <p:cBhvr>
                                            <p:cTn id="1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16"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7"/>
          <p:cNvSpPr txBox="1"/>
          <p:nvPr/>
        </p:nvSpPr>
        <p:spPr>
          <a:xfrm>
            <a:off x="1094105" y="410845"/>
            <a:ext cx="4188460" cy="368300"/>
          </a:xfrm>
          <a:prstGeom prst="rect">
            <a:avLst/>
          </a:prstGeom>
          <a:noFill/>
        </p:spPr>
        <p:txBody>
          <a:bodyPr wrap="square" rtlCol="0">
            <a:spAutoFit/>
          </a:bodyPr>
          <a:lstStyle/>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第一节　创新能力概述</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Picture Placeholder 2"/>
          <p:cNvSpPr txBox="1"/>
          <p:nvPr/>
        </p:nvSpPr>
        <p:spPr>
          <a:xfrm>
            <a:off x="7036872" y="1214372"/>
            <a:ext cx="2901172" cy="1919756"/>
          </a:xfrm>
          <a:custGeom>
            <a:avLst/>
            <a:gdLst>
              <a:gd name="connsiteX0" fmla="*/ 0 w 2927525"/>
              <a:gd name="connsiteY0" fmla="*/ 0 h 2244435"/>
              <a:gd name="connsiteX1" fmla="*/ 2927525 w 2927525"/>
              <a:gd name="connsiteY1" fmla="*/ 0 h 2244435"/>
              <a:gd name="connsiteX2" fmla="*/ 2927525 w 2927525"/>
              <a:gd name="connsiteY2" fmla="*/ 2244435 h 2244435"/>
              <a:gd name="connsiteX3" fmla="*/ 0 w 2927525"/>
              <a:gd name="connsiteY3" fmla="*/ 2244435 h 2244435"/>
            </a:gdLst>
            <a:ahLst/>
            <a:cxnLst>
              <a:cxn ang="0">
                <a:pos x="connsiteX0" y="connsiteY0"/>
              </a:cxn>
              <a:cxn ang="0">
                <a:pos x="connsiteX1" y="connsiteY1"/>
              </a:cxn>
              <a:cxn ang="0">
                <a:pos x="connsiteX2" y="connsiteY2"/>
              </a:cxn>
              <a:cxn ang="0">
                <a:pos x="connsiteX3" y="connsiteY3"/>
              </a:cxn>
            </a:cxnLst>
            <a:rect l="l" t="t" r="r" b="b"/>
            <a:pathLst>
              <a:path w="2927525" h="2244435">
                <a:moveTo>
                  <a:pt x="0" y="0"/>
                </a:moveTo>
                <a:lnTo>
                  <a:pt x="2927525" y="0"/>
                </a:lnTo>
                <a:lnTo>
                  <a:pt x="2927525" y="2244435"/>
                </a:lnTo>
                <a:lnTo>
                  <a:pt x="0" y="2244435"/>
                </a:lnTo>
                <a:close/>
              </a:path>
            </a:pathLst>
          </a:custGeom>
          <a:blipFill>
            <a:blip r:embed="rId1"/>
            <a:stretch>
              <a:fillRect l="-408" r="-408"/>
            </a:stretch>
          </a:blipFill>
        </p:spPr>
        <p:txBody>
          <a:bodyPr/>
          <a:lstStyle/>
          <a:p>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 name="Picture Placeholder 4"/>
          <p:cNvSpPr txBox="1"/>
          <p:nvPr/>
        </p:nvSpPr>
        <p:spPr>
          <a:xfrm>
            <a:off x="7028133" y="3134128"/>
            <a:ext cx="2909911" cy="2415635"/>
          </a:xfrm>
          <a:custGeom>
            <a:avLst/>
            <a:gdLst>
              <a:gd name="connsiteX0" fmla="*/ 0 w 2927525"/>
              <a:gd name="connsiteY0" fmla="*/ 0 h 3429000"/>
              <a:gd name="connsiteX1" fmla="*/ 2927525 w 2927525"/>
              <a:gd name="connsiteY1" fmla="*/ 0 h 3429000"/>
              <a:gd name="connsiteX2" fmla="*/ 2927525 w 2927525"/>
              <a:gd name="connsiteY2" fmla="*/ 3429000 h 3429000"/>
              <a:gd name="connsiteX3" fmla="*/ 0 w 2927525"/>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2927525" h="3429000">
                <a:moveTo>
                  <a:pt x="0" y="0"/>
                </a:moveTo>
                <a:lnTo>
                  <a:pt x="2927525" y="0"/>
                </a:lnTo>
                <a:lnTo>
                  <a:pt x="2927525" y="3429000"/>
                </a:lnTo>
                <a:lnTo>
                  <a:pt x="0" y="3429000"/>
                </a:lnTo>
                <a:close/>
              </a:path>
            </a:pathLst>
          </a:custGeom>
          <a:blipFill>
            <a:blip r:embed="rId2"/>
            <a:stretch>
              <a:fillRect l="-11899" r="-11899"/>
            </a:stretch>
          </a:blipFill>
        </p:spPr>
        <p:txBody>
          <a:bodyPr/>
          <a:lstStyle/>
          <a:p>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4" name="Group 9"/>
          <p:cNvGrpSpPr/>
          <p:nvPr/>
        </p:nvGrpSpPr>
        <p:grpSpPr>
          <a:xfrm>
            <a:off x="1888068" y="4130651"/>
            <a:ext cx="1800200" cy="383610"/>
            <a:chOff x="12808681" y="9666312"/>
            <a:chExt cx="5068776" cy="1080120"/>
          </a:xfrm>
        </p:grpSpPr>
        <p:sp>
          <p:nvSpPr>
            <p:cNvPr id="5" name="Rounded Rectangle 10"/>
            <p:cNvSpPr/>
            <p:nvPr/>
          </p:nvSpPr>
          <p:spPr>
            <a:xfrm>
              <a:off x="12808681" y="9666312"/>
              <a:ext cx="5068776" cy="1080120"/>
            </a:xfrm>
            <a:prstGeom prst="roundRect">
              <a:avLst>
                <a:gd name="adj" fmla="val 50000"/>
              </a:avLst>
            </a:prstGeom>
            <a:solidFill>
              <a:schemeClr val="accent1"/>
            </a:solidFill>
            <a:ln>
              <a:noFill/>
            </a:ln>
            <a:effectLst>
              <a:outerShdw blurRad="495300" sx="111000" sy="111000" algn="ctr"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latin typeface="思源黑体" panose="020B0500000000000000" pitchFamily="34" charset="-122"/>
                  <a:ea typeface="思源黑体" panose="020B0500000000000000" pitchFamily="34" charset="-122"/>
                  <a:sym typeface="思源黑体" panose="020B0500000000000000" pitchFamily="34" charset="-122"/>
                </a:rPr>
                <a:t>概念化过程</a:t>
              </a:r>
              <a:endParaRPr lang="zh-CN" altLang="en-US" sz="1200"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6" name="Freeform 166"/>
            <p:cNvSpPr/>
            <p:nvPr/>
          </p:nvSpPr>
          <p:spPr bwMode="auto">
            <a:xfrm>
              <a:off x="16797337" y="10013844"/>
              <a:ext cx="207931" cy="385057"/>
            </a:xfrm>
            <a:custGeom>
              <a:avLst/>
              <a:gdLst>
                <a:gd name="T0" fmla="*/ 6 w 187"/>
                <a:gd name="T1" fmla="*/ 321 h 346"/>
                <a:gd name="T2" fmla="*/ 6 w 187"/>
                <a:gd name="T3" fmla="*/ 341 h 346"/>
                <a:gd name="T4" fmla="*/ 25 w 187"/>
                <a:gd name="T5" fmla="*/ 341 h 346"/>
                <a:gd name="T6" fmla="*/ 182 w 187"/>
                <a:gd name="T7" fmla="*/ 183 h 346"/>
                <a:gd name="T8" fmla="*/ 182 w 187"/>
                <a:gd name="T9" fmla="*/ 163 h 346"/>
                <a:gd name="T10" fmla="*/ 25 w 187"/>
                <a:gd name="T11" fmla="*/ 5 h 346"/>
                <a:gd name="T12" fmla="*/ 6 w 187"/>
                <a:gd name="T13" fmla="*/ 5 h 346"/>
                <a:gd name="T14" fmla="*/ 6 w 187"/>
                <a:gd name="T15" fmla="*/ 25 h 346"/>
                <a:gd name="T16" fmla="*/ 149 w 187"/>
                <a:gd name="T17" fmla="*/ 173 h 346"/>
                <a:gd name="T18" fmla="*/ 6 w 187"/>
                <a:gd name="T19" fmla="*/ 321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7" h="346">
                  <a:moveTo>
                    <a:pt x="6" y="321"/>
                  </a:moveTo>
                  <a:cubicBezTo>
                    <a:pt x="0" y="327"/>
                    <a:pt x="0" y="335"/>
                    <a:pt x="6" y="341"/>
                  </a:cubicBezTo>
                  <a:cubicBezTo>
                    <a:pt x="11" y="346"/>
                    <a:pt x="20" y="346"/>
                    <a:pt x="25" y="341"/>
                  </a:cubicBezTo>
                  <a:cubicBezTo>
                    <a:pt x="182" y="183"/>
                    <a:pt x="182" y="183"/>
                    <a:pt x="182" y="183"/>
                  </a:cubicBezTo>
                  <a:cubicBezTo>
                    <a:pt x="187" y="177"/>
                    <a:pt x="187" y="169"/>
                    <a:pt x="182" y="163"/>
                  </a:cubicBezTo>
                  <a:cubicBezTo>
                    <a:pt x="25" y="5"/>
                    <a:pt x="25" y="5"/>
                    <a:pt x="25" y="5"/>
                  </a:cubicBezTo>
                  <a:cubicBezTo>
                    <a:pt x="20" y="0"/>
                    <a:pt x="11" y="0"/>
                    <a:pt x="6" y="5"/>
                  </a:cubicBezTo>
                  <a:cubicBezTo>
                    <a:pt x="0" y="10"/>
                    <a:pt x="0" y="19"/>
                    <a:pt x="6" y="25"/>
                  </a:cubicBezTo>
                  <a:cubicBezTo>
                    <a:pt x="149" y="173"/>
                    <a:pt x="149" y="173"/>
                    <a:pt x="149" y="173"/>
                  </a:cubicBezTo>
                  <a:lnTo>
                    <a:pt x="6" y="321"/>
                  </a:lnTo>
                  <a:close/>
                </a:path>
              </a:pathLst>
            </a:custGeom>
            <a:solidFill>
              <a:schemeClr val="bg1"/>
            </a:solidFill>
            <a:ln>
              <a:solidFill>
                <a:schemeClr val="bg1"/>
              </a:solidFill>
            </a:ln>
          </p:spPr>
          <p:txBody>
            <a:bodyPr vert="horz" wrap="square" lIns="45720" tIns="22860" rIns="45720" bIns="22860" numCol="1" anchor="t" anchorCtr="0" compatLnSpc="1"/>
            <a:lstStyle/>
            <a:p>
              <a:endParaRPr lang="en-AU" sz="7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sp>
        <p:nvSpPr>
          <p:cNvPr id="7" name="TextBox 7"/>
          <p:cNvSpPr txBox="1"/>
          <p:nvPr/>
        </p:nvSpPr>
        <p:spPr>
          <a:xfrm>
            <a:off x="1874733" y="1398903"/>
            <a:ext cx="3840480" cy="583565"/>
          </a:xfrm>
          <a:prstGeom prst="rect">
            <a:avLst/>
          </a:prstGeom>
          <a:noFill/>
        </p:spPr>
        <p:txBody>
          <a:bodyPr wrap="none" rtlCol="0">
            <a:spAutoFit/>
          </a:bodyPr>
          <a:lstStyle/>
          <a:p>
            <a:pPr algn="l"/>
            <a:r>
              <a:rPr lang="zh-CN" altLang="en-US" sz="32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什么是</a:t>
            </a:r>
            <a:r>
              <a:rPr lang="zh-CN" altLang="en-US" sz="32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rPr>
              <a:t>‘创新能力’</a:t>
            </a:r>
            <a:endParaRPr lang="zh-CN" altLang="en-US" sz="32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9" name="TextBox 24"/>
          <p:cNvSpPr txBox="1"/>
          <p:nvPr/>
        </p:nvSpPr>
        <p:spPr>
          <a:xfrm>
            <a:off x="1874345" y="2418315"/>
            <a:ext cx="4221655" cy="1372235"/>
          </a:xfrm>
          <a:prstGeom prst="rect">
            <a:avLst/>
          </a:prstGeom>
          <a:noFill/>
        </p:spPr>
        <p:txBody>
          <a:bodyPr wrap="square" lIns="91423" tIns="45712" rIns="91423" bIns="45712" rtlCol="0">
            <a:spAutoFit/>
          </a:bodyPr>
          <a:lstStyle/>
          <a:p>
            <a:pPr lvl="0" defTabSz="1217930">
              <a:lnSpc>
                <a:spcPts val="2000"/>
              </a:lnSpc>
              <a:defRPr/>
            </a:pPr>
            <a:r>
              <a:rPr lang="zh-CN" altLang="en-US" sz="14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创新能力是与创新紧密相连的一个概念。所谓创新能力，主要强调的是在生产和生活等实践中，能够运用一切已知信息，对事物的现象和本质进行综合、分析、推理、想象，进而产生某种新颖、独特有社会或者个人价值的新产品、新工艺、新成果的能力。</a:t>
            </a:r>
            <a:endParaRPr lang="zh-CN" altLang="en-US" sz="14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5" name="TextBox 24"/>
          <p:cNvSpPr txBox="1"/>
          <p:nvPr/>
        </p:nvSpPr>
        <p:spPr>
          <a:xfrm>
            <a:off x="1887855" y="4796155"/>
            <a:ext cx="3874770" cy="602615"/>
          </a:xfrm>
          <a:prstGeom prst="rect">
            <a:avLst/>
          </a:prstGeom>
          <a:noFill/>
        </p:spPr>
        <p:txBody>
          <a:bodyPr wrap="square" lIns="91423" tIns="45712" rIns="91423" bIns="45712" rtlCol="0">
            <a:spAutoFit/>
          </a:bodyPr>
          <a:p>
            <a:pPr lvl="0" defTabSz="1217930">
              <a:lnSpc>
                <a:spcPts val="2000"/>
              </a:lnSpc>
              <a:defRPr/>
            </a:pPr>
            <a:r>
              <a:rPr lang="zh-CN" altLang="en-US" sz="1400" dirty="0">
                <a:latin typeface="楷体_GB2312" panose="02010609030101010101" charset="-122"/>
                <a:ea typeface="楷体_GB2312" panose="02010609030101010101" charset="-122"/>
                <a:sym typeface="思源黑体" panose="020B0500000000000000" pitchFamily="34" charset="-122"/>
              </a:rPr>
              <a:t>创新能力主要体现在</a:t>
            </a:r>
            <a:r>
              <a:rPr lang="zh-CN" altLang="en-US" sz="1400" b="1" dirty="0">
                <a:solidFill>
                  <a:schemeClr val="accent1"/>
                </a:solidFill>
                <a:latin typeface="楷体_GB2312" panose="02010609030101010101" charset="-122"/>
                <a:ea typeface="楷体_GB2312" panose="02010609030101010101" charset="-122"/>
                <a:sym typeface="思源黑体" panose="020B0500000000000000" pitchFamily="34" charset="-122"/>
              </a:rPr>
              <a:t>创新思维、创新学习能力和发明创造力</a:t>
            </a:r>
            <a:r>
              <a:rPr lang="zh-CN" altLang="en-US" sz="1400" dirty="0">
                <a:latin typeface="楷体_GB2312" panose="02010609030101010101" charset="-122"/>
                <a:ea typeface="楷体_GB2312" panose="02010609030101010101" charset="-122"/>
                <a:sym typeface="思源黑体" panose="020B0500000000000000" pitchFamily="34" charset="-122"/>
              </a:rPr>
              <a:t>，其中创新思维是核心。</a:t>
            </a:r>
            <a:endParaRPr lang="zh-CN" altLang="en-US" sz="1400" dirty="0">
              <a:latin typeface="楷体_GB2312" panose="02010609030101010101" charset="-122"/>
              <a:ea typeface="楷体_GB2312" panose="02010609030101010101"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left)">
                                      <p:cBhvr>
                                        <p:cTn id="1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6"/>
          <p:cNvSpPr/>
          <p:nvPr/>
        </p:nvSpPr>
        <p:spPr>
          <a:xfrm>
            <a:off x="7477760" y="1523532"/>
            <a:ext cx="762000" cy="127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1" name="Freeform 11"/>
          <p:cNvSpPr/>
          <p:nvPr/>
        </p:nvSpPr>
        <p:spPr>
          <a:xfrm rot="5400000">
            <a:off x="11489025" y="335281"/>
            <a:ext cx="355600" cy="355600"/>
          </a:xfrm>
          <a:custGeom>
            <a:avLst/>
            <a:gdLst>
              <a:gd name="connsiteX0" fmla="*/ 0 w 355600"/>
              <a:gd name="connsiteY0" fmla="*/ 355600 h 355600"/>
              <a:gd name="connsiteX1" fmla="*/ 0 w 355600"/>
              <a:gd name="connsiteY1" fmla="*/ 79022 h 355600"/>
              <a:gd name="connsiteX2" fmla="*/ 0 w 355600"/>
              <a:gd name="connsiteY2" fmla="*/ 0 h 355600"/>
              <a:gd name="connsiteX3" fmla="*/ 79022 w 355600"/>
              <a:gd name="connsiteY3" fmla="*/ 0 h 355600"/>
              <a:gd name="connsiteX4" fmla="*/ 355600 w 355600"/>
              <a:gd name="connsiteY4" fmla="*/ 0 h 355600"/>
              <a:gd name="connsiteX5" fmla="*/ 355600 w 355600"/>
              <a:gd name="connsiteY5" fmla="*/ 79022 h 355600"/>
              <a:gd name="connsiteX6" fmla="*/ 79022 w 355600"/>
              <a:gd name="connsiteY6" fmla="*/ 79022 h 355600"/>
              <a:gd name="connsiteX7" fmla="*/ 79022 w 355600"/>
              <a:gd name="connsiteY7" fmla="*/ 355600 h 35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600" h="355600">
                <a:moveTo>
                  <a:pt x="0" y="355600"/>
                </a:moveTo>
                <a:lnTo>
                  <a:pt x="0" y="79022"/>
                </a:lnTo>
                <a:lnTo>
                  <a:pt x="0" y="0"/>
                </a:lnTo>
                <a:lnTo>
                  <a:pt x="79022" y="0"/>
                </a:lnTo>
                <a:lnTo>
                  <a:pt x="355600" y="0"/>
                </a:lnTo>
                <a:lnTo>
                  <a:pt x="355600" y="79022"/>
                </a:lnTo>
                <a:lnTo>
                  <a:pt x="79022" y="79022"/>
                </a:lnTo>
                <a:lnTo>
                  <a:pt x="79022" y="3556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2" name="任意形状 11"/>
          <p:cNvSpPr/>
          <p:nvPr/>
        </p:nvSpPr>
        <p:spPr>
          <a:xfrm>
            <a:off x="254000" y="2127250"/>
            <a:ext cx="2603500" cy="2603500"/>
          </a:xfrm>
          <a:custGeom>
            <a:avLst/>
            <a:gdLst>
              <a:gd name="connsiteX0" fmla="*/ 1301750 w 2603500"/>
              <a:gd name="connsiteY0" fmla="*/ 0 h 2603500"/>
              <a:gd name="connsiteX1" fmla="*/ 2603500 w 2603500"/>
              <a:gd name="connsiteY1" fmla="*/ 1301750 h 2603500"/>
              <a:gd name="connsiteX2" fmla="*/ 1301750 w 2603500"/>
              <a:gd name="connsiteY2" fmla="*/ 2603500 h 2603500"/>
              <a:gd name="connsiteX3" fmla="*/ 0 w 2603500"/>
              <a:gd name="connsiteY3" fmla="*/ 1301750 h 2603500"/>
            </a:gdLst>
            <a:ahLst/>
            <a:cxnLst>
              <a:cxn ang="0">
                <a:pos x="connsiteX0" y="connsiteY0"/>
              </a:cxn>
              <a:cxn ang="0">
                <a:pos x="connsiteX1" y="connsiteY1"/>
              </a:cxn>
              <a:cxn ang="0">
                <a:pos x="connsiteX2" y="connsiteY2"/>
              </a:cxn>
              <a:cxn ang="0">
                <a:pos x="connsiteX3" y="connsiteY3"/>
              </a:cxn>
            </a:cxnLst>
            <a:rect l="l" t="t" r="r" b="b"/>
            <a:pathLst>
              <a:path w="2603500" h="2603500">
                <a:moveTo>
                  <a:pt x="1301750" y="0"/>
                </a:moveTo>
                <a:lnTo>
                  <a:pt x="2603500" y="1301750"/>
                </a:lnTo>
                <a:lnTo>
                  <a:pt x="1301750" y="2603500"/>
                </a:lnTo>
                <a:lnTo>
                  <a:pt x="0" y="1301750"/>
                </a:lnTo>
                <a:close/>
              </a:path>
            </a:pathLst>
          </a:custGeom>
          <a:blipFill>
            <a:blip r:embed="rId1"/>
            <a:stretch>
              <a:fillRect l="-25772" r="-2577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14" tIns="22857" rIns="45714" bIns="22857" numCol="1" spcCol="0" rtlCol="0" fromWordArt="0" anchor="ctr" anchorCtr="0" forceAA="0" compatLnSpc="1">
            <a:noAutofit/>
          </a:bodyPr>
          <a:lstStyle/>
          <a:p>
            <a:pPr algn="ctr"/>
            <a:endParaRPr lang="en-US" sz="90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3" name="任意形状 12"/>
          <p:cNvSpPr/>
          <p:nvPr/>
        </p:nvSpPr>
        <p:spPr>
          <a:xfrm>
            <a:off x="0" y="0"/>
            <a:ext cx="6464020" cy="6858000"/>
          </a:xfrm>
          <a:custGeom>
            <a:avLst/>
            <a:gdLst>
              <a:gd name="connsiteX0" fmla="*/ 25435 w 6464020"/>
              <a:gd name="connsiteY0" fmla="*/ 0 h 6858000"/>
              <a:gd name="connsiteX1" fmla="*/ 3035989 w 6464020"/>
              <a:gd name="connsiteY1" fmla="*/ 0 h 6858000"/>
              <a:gd name="connsiteX2" fmla="*/ 6464020 w 6464020"/>
              <a:gd name="connsiteY2" fmla="*/ 3408528 h 6858000"/>
              <a:gd name="connsiteX3" fmla="*/ 4967331 w 6464020"/>
              <a:gd name="connsiteY3" fmla="*/ 4913781 h 6858000"/>
              <a:gd name="connsiteX4" fmla="*/ 4956721 w 6464020"/>
              <a:gd name="connsiteY4" fmla="*/ 4903232 h 6858000"/>
              <a:gd name="connsiteX5" fmla="*/ 3001953 w 6464020"/>
              <a:gd name="connsiteY5" fmla="*/ 6858000 h 6858000"/>
              <a:gd name="connsiteX6" fmla="*/ 0 w 6464020"/>
              <a:gd name="connsiteY6" fmla="*/ 6858000 h 6858000"/>
              <a:gd name="connsiteX7" fmla="*/ 3451464 w 6464020"/>
              <a:gd name="connsiteY7" fmla="*/ 340653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64020" h="6858000">
                <a:moveTo>
                  <a:pt x="25435" y="0"/>
                </a:moveTo>
                <a:lnTo>
                  <a:pt x="3035989" y="0"/>
                </a:lnTo>
                <a:lnTo>
                  <a:pt x="6464020" y="3408528"/>
                </a:lnTo>
                <a:lnTo>
                  <a:pt x="4967331" y="4913781"/>
                </a:lnTo>
                <a:lnTo>
                  <a:pt x="4956721" y="4903232"/>
                </a:lnTo>
                <a:lnTo>
                  <a:pt x="3001953" y="6858000"/>
                </a:lnTo>
                <a:lnTo>
                  <a:pt x="0" y="6858000"/>
                </a:lnTo>
                <a:lnTo>
                  <a:pt x="3451464" y="3406537"/>
                </a:lnTo>
                <a:close/>
              </a:path>
            </a:pathLst>
          </a:custGeom>
          <a:blipFill>
            <a:blip r:embed="rId2"/>
            <a:stretch>
              <a:fillRect l="-30821" r="-3082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14" tIns="22857" rIns="45714" bIns="22857" numCol="1" spcCol="0" rtlCol="0" fromWordArt="0" anchor="ctr" anchorCtr="0" forceAA="0" compatLnSpc="1">
            <a:noAutofit/>
          </a:bodyPr>
          <a:lstStyle/>
          <a:p>
            <a:pPr algn="ctr"/>
            <a:endParaRPr lang="en-US" sz="90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TextBox 7"/>
          <p:cNvSpPr txBox="1"/>
          <p:nvPr/>
        </p:nvSpPr>
        <p:spPr>
          <a:xfrm>
            <a:off x="7362211" y="2041106"/>
            <a:ext cx="4126814" cy="583565"/>
          </a:xfrm>
          <a:prstGeom prst="rect">
            <a:avLst/>
          </a:prstGeom>
          <a:noFill/>
        </p:spPr>
        <p:txBody>
          <a:bodyPr wrap="square" rtlCol="0">
            <a:spAutoFit/>
          </a:bodyPr>
          <a:lstStyle/>
          <a:p>
            <a:r>
              <a:rPr lang="zh-CN" altLang="en-US" sz="3200" dirty="0">
                <a:latin typeface="思源黑体" panose="020B0500000000000000" pitchFamily="34" charset="-122"/>
                <a:ea typeface="思源黑体" panose="020B0500000000000000" pitchFamily="34" charset="-122"/>
                <a:sym typeface="思源黑体" panose="020B0500000000000000" pitchFamily="34" charset="-122"/>
              </a:rPr>
              <a:t>创新能力</a:t>
            </a:r>
            <a:endParaRPr lang="zh-CN" altLang="en-US" sz="3200"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7" name="TextBox 24"/>
          <p:cNvSpPr txBox="1"/>
          <p:nvPr/>
        </p:nvSpPr>
        <p:spPr>
          <a:xfrm>
            <a:off x="7431405" y="2969260"/>
            <a:ext cx="3902710" cy="2154555"/>
          </a:xfrm>
          <a:prstGeom prst="rect">
            <a:avLst/>
          </a:prstGeom>
          <a:noFill/>
        </p:spPr>
        <p:txBody>
          <a:bodyPr wrap="square" lIns="91423" tIns="45712" rIns="91423" bIns="45712" rtlCol="0">
            <a:spAutoFit/>
          </a:bodyPr>
          <a:lstStyle/>
          <a:p>
            <a:pPr lvl="0" algn="just" defTabSz="1217930">
              <a:lnSpc>
                <a:spcPct val="120000"/>
              </a:lnSpc>
              <a:spcBef>
                <a:spcPts val="0"/>
              </a:spcBef>
              <a:spcAft>
                <a:spcPts val="0"/>
              </a:spcAft>
              <a:defRPr/>
            </a:pPr>
            <a:r>
              <a:rPr sz="16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创新学习能力主要表现为个体自觉、能动、有目的、有创造性地从事各种学习活动。学习活动是创新能力形成和发展的基础，创新能力正是在创新思维的主导下，通过系统、有目的地学习各种与创新有关的知识、理论、方法，进行各种创新训练活动而不断形成和稳定的。</a:t>
            </a:r>
            <a:endParaRPr sz="16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2" name="文本框 17"/>
          <p:cNvSpPr txBox="1"/>
          <p:nvPr/>
        </p:nvSpPr>
        <p:spPr>
          <a:xfrm>
            <a:off x="1088390" y="381635"/>
            <a:ext cx="3477895"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创新能力的主要特点</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 name="Freeform: Shape 3"/>
          <p:cNvSpPr/>
          <p:nvPr/>
        </p:nvSpPr>
        <p:spPr bwMode="auto">
          <a:xfrm>
            <a:off x="3263900" y="4498975"/>
            <a:ext cx="2740660" cy="635000"/>
          </a:xfrm>
          <a:custGeom>
            <a:avLst/>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Lst>
            <a:ahLst/>
            <a:cxnLst>
              <a:cxn ang="0">
                <a:pos x="T0" y="T1"/>
              </a:cxn>
              <a:cxn ang="0">
                <a:pos x="T2" y="T3"/>
              </a:cxn>
              <a:cxn ang="0">
                <a:pos x="T4" y="T5"/>
              </a:cxn>
              <a:cxn ang="0">
                <a:pos x="T6" y="T7"/>
              </a:cxn>
              <a:cxn ang="0">
                <a:pos x="T8" y="T9"/>
              </a:cxn>
              <a:cxn ang="0">
                <a:pos x="T10" y="T11"/>
              </a:cxn>
            </a:cxnLst>
            <a:rect l="0" t="0" r="r" b="b"/>
            <a:pathLst>
              <a:path w="3804" h="1355">
                <a:moveTo>
                  <a:pt x="3799" y="0"/>
                </a:moveTo>
                <a:lnTo>
                  <a:pt x="372" y="0"/>
                </a:lnTo>
                <a:lnTo>
                  <a:pt x="0" y="679"/>
                </a:lnTo>
                <a:lnTo>
                  <a:pt x="372" y="1355"/>
                </a:lnTo>
                <a:lnTo>
                  <a:pt x="3804" y="1355"/>
                </a:lnTo>
                <a:lnTo>
                  <a:pt x="3799" y="0"/>
                </a:lnTo>
                <a:close/>
              </a:path>
            </a:pathLst>
          </a:custGeom>
          <a:solidFill>
            <a:schemeClr val="accent4"/>
          </a:solidFill>
          <a:ln>
            <a:noFill/>
          </a:ln>
        </p:spPr>
        <p:txBody>
          <a:bodyPr vert="horz" wrap="none" lIns="121920" tIns="60960" rIns="121920" bIns="60960" anchor="ctr" anchorCtr="0" compatLnSpc="1">
            <a:normAutofit/>
          </a:bodyPr>
          <a:p>
            <a:pPr algn="ctr"/>
            <a:r>
              <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4. 超越性</a:t>
            </a:r>
            <a:endPar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5" name="Freeform: Shape 22"/>
          <p:cNvSpPr/>
          <p:nvPr/>
        </p:nvSpPr>
        <p:spPr>
          <a:xfrm>
            <a:off x="5695315" y="2169160"/>
            <a:ext cx="179705" cy="930910"/>
          </a:xfrm>
          <a:custGeom>
            <a:avLst/>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 name="Freeform: Shape 23"/>
          <p:cNvSpPr/>
          <p:nvPr/>
        </p:nvSpPr>
        <p:spPr>
          <a:xfrm>
            <a:off x="5872480" y="2169160"/>
            <a:ext cx="263525" cy="705485"/>
          </a:xfrm>
          <a:custGeom>
            <a:avLst/>
            <a:gdLst>
              <a:gd name="connsiteX0" fmla="*/ 0 w 445945"/>
              <a:gd name="connsiteY0" fmla="*/ 0 h 1194737"/>
              <a:gd name="connsiteX1" fmla="*/ 445945 w 445945"/>
              <a:gd name="connsiteY1" fmla="*/ 0 h 1194737"/>
              <a:gd name="connsiteX2" fmla="*/ 445945 w 445945"/>
              <a:gd name="connsiteY2" fmla="*/ 1194737 h 1194737"/>
              <a:gd name="connsiteX3" fmla="*/ 0 w 445945"/>
              <a:gd name="connsiteY3" fmla="*/ 1194737 h 1194737"/>
            </a:gdLst>
            <a:ahLst/>
            <a:cxnLst>
              <a:cxn ang="0">
                <a:pos x="connsiteX0" y="connsiteY0"/>
              </a:cxn>
              <a:cxn ang="0">
                <a:pos x="connsiteX1" y="connsiteY1"/>
              </a:cxn>
              <a:cxn ang="0">
                <a:pos x="connsiteX2" y="connsiteY2"/>
              </a:cxn>
              <a:cxn ang="0">
                <a:pos x="connsiteX3" y="connsiteY3"/>
              </a:cxn>
            </a:cxnLst>
            <a:rect l="l" t="t" r="r" b="b"/>
            <a:pathLst>
              <a:path w="445945" h="1194737">
                <a:moveTo>
                  <a:pt x="0" y="0"/>
                </a:moveTo>
                <a:lnTo>
                  <a:pt x="445945" y="0"/>
                </a:lnTo>
                <a:lnTo>
                  <a:pt x="445945" y="1194737"/>
                </a:lnTo>
                <a:lnTo>
                  <a:pt x="0" y="119473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7" name="Freeform: Shape 24"/>
          <p:cNvSpPr/>
          <p:nvPr/>
        </p:nvSpPr>
        <p:spPr>
          <a:xfrm flipH="1">
            <a:off x="6136005" y="2169160"/>
            <a:ext cx="179705" cy="930910"/>
          </a:xfrm>
          <a:custGeom>
            <a:avLst/>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8" name="Freeform: Shape 19"/>
          <p:cNvSpPr/>
          <p:nvPr/>
        </p:nvSpPr>
        <p:spPr>
          <a:xfrm>
            <a:off x="5695315" y="2864485"/>
            <a:ext cx="179705" cy="930910"/>
          </a:xfrm>
          <a:custGeom>
            <a:avLst/>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9" name="Freeform: Shape 20"/>
          <p:cNvSpPr/>
          <p:nvPr/>
        </p:nvSpPr>
        <p:spPr>
          <a:xfrm>
            <a:off x="5872480" y="2864485"/>
            <a:ext cx="263525" cy="705485"/>
          </a:xfrm>
          <a:custGeom>
            <a:avLst/>
            <a:gdLst>
              <a:gd name="connsiteX0" fmla="*/ 0 w 445945"/>
              <a:gd name="connsiteY0" fmla="*/ 0 h 1194737"/>
              <a:gd name="connsiteX1" fmla="*/ 445945 w 445945"/>
              <a:gd name="connsiteY1" fmla="*/ 0 h 1194737"/>
              <a:gd name="connsiteX2" fmla="*/ 445945 w 445945"/>
              <a:gd name="connsiteY2" fmla="*/ 1194737 h 1194737"/>
              <a:gd name="connsiteX3" fmla="*/ 0 w 445945"/>
              <a:gd name="connsiteY3" fmla="*/ 1194737 h 1194737"/>
            </a:gdLst>
            <a:ahLst/>
            <a:cxnLst>
              <a:cxn ang="0">
                <a:pos x="connsiteX0" y="connsiteY0"/>
              </a:cxn>
              <a:cxn ang="0">
                <a:pos x="connsiteX1" y="connsiteY1"/>
              </a:cxn>
              <a:cxn ang="0">
                <a:pos x="connsiteX2" y="connsiteY2"/>
              </a:cxn>
              <a:cxn ang="0">
                <a:pos x="connsiteX3" y="connsiteY3"/>
              </a:cxn>
            </a:cxnLst>
            <a:rect l="l" t="t" r="r" b="b"/>
            <a:pathLst>
              <a:path w="445945" h="1194737">
                <a:moveTo>
                  <a:pt x="0" y="0"/>
                </a:moveTo>
                <a:lnTo>
                  <a:pt x="445945" y="0"/>
                </a:lnTo>
                <a:lnTo>
                  <a:pt x="445945" y="1194737"/>
                </a:lnTo>
                <a:lnTo>
                  <a:pt x="0" y="119473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0" name="Freeform: Shape 21"/>
          <p:cNvSpPr/>
          <p:nvPr/>
        </p:nvSpPr>
        <p:spPr>
          <a:xfrm flipH="1">
            <a:off x="6136005" y="2864485"/>
            <a:ext cx="179705" cy="930910"/>
          </a:xfrm>
          <a:custGeom>
            <a:avLst/>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1" name="Freeform: Shape 6"/>
          <p:cNvSpPr/>
          <p:nvPr/>
        </p:nvSpPr>
        <p:spPr>
          <a:xfrm>
            <a:off x="5694045" y="3562985"/>
            <a:ext cx="179705" cy="930910"/>
          </a:xfrm>
          <a:custGeom>
            <a:avLst/>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2" name="Freeform: Shape 7"/>
          <p:cNvSpPr/>
          <p:nvPr/>
        </p:nvSpPr>
        <p:spPr>
          <a:xfrm>
            <a:off x="5871210" y="3562985"/>
            <a:ext cx="263525" cy="705485"/>
          </a:xfrm>
          <a:custGeom>
            <a:avLst/>
            <a:gdLst>
              <a:gd name="connsiteX0" fmla="*/ 0 w 445945"/>
              <a:gd name="connsiteY0" fmla="*/ 0 h 1194737"/>
              <a:gd name="connsiteX1" fmla="*/ 445945 w 445945"/>
              <a:gd name="connsiteY1" fmla="*/ 0 h 1194737"/>
              <a:gd name="connsiteX2" fmla="*/ 445945 w 445945"/>
              <a:gd name="connsiteY2" fmla="*/ 1194737 h 1194737"/>
              <a:gd name="connsiteX3" fmla="*/ 0 w 445945"/>
              <a:gd name="connsiteY3" fmla="*/ 1194737 h 1194737"/>
            </a:gdLst>
            <a:ahLst/>
            <a:cxnLst>
              <a:cxn ang="0">
                <a:pos x="connsiteX0" y="connsiteY0"/>
              </a:cxn>
              <a:cxn ang="0">
                <a:pos x="connsiteX1" y="connsiteY1"/>
              </a:cxn>
              <a:cxn ang="0">
                <a:pos x="connsiteX2" y="connsiteY2"/>
              </a:cxn>
              <a:cxn ang="0">
                <a:pos x="connsiteX3" y="connsiteY3"/>
              </a:cxn>
            </a:cxnLst>
            <a:rect l="l" t="t" r="r" b="b"/>
            <a:pathLst>
              <a:path w="445945" h="1194737">
                <a:moveTo>
                  <a:pt x="0" y="0"/>
                </a:moveTo>
                <a:lnTo>
                  <a:pt x="445945" y="0"/>
                </a:lnTo>
                <a:lnTo>
                  <a:pt x="445945" y="1194737"/>
                </a:lnTo>
                <a:lnTo>
                  <a:pt x="0" y="119473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3" name="Freeform: Shape 8"/>
          <p:cNvSpPr/>
          <p:nvPr/>
        </p:nvSpPr>
        <p:spPr>
          <a:xfrm flipH="1">
            <a:off x="6134735" y="3562985"/>
            <a:ext cx="179705" cy="930910"/>
          </a:xfrm>
          <a:custGeom>
            <a:avLst/>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nvGrpSpPr>
          <p:cNvPr id="14" name="Group 9"/>
          <p:cNvGrpSpPr/>
          <p:nvPr/>
        </p:nvGrpSpPr>
        <p:grpSpPr>
          <a:xfrm rot="0">
            <a:off x="5871210" y="4258310"/>
            <a:ext cx="264160" cy="759460"/>
            <a:chOff x="4469832" y="3408828"/>
            <a:chExt cx="263878" cy="759478"/>
          </a:xfrm>
          <a:solidFill>
            <a:schemeClr val="accent4"/>
          </a:solidFill>
        </p:grpSpPr>
        <p:sp>
          <p:nvSpPr>
            <p:cNvPr id="27" name="Freeform: Shape 15"/>
            <p:cNvSpPr/>
            <p:nvPr/>
          </p:nvSpPr>
          <p:spPr>
            <a:xfrm>
              <a:off x="4470479" y="3408828"/>
              <a:ext cx="263231" cy="705227"/>
            </a:xfrm>
            <a:custGeom>
              <a:avLst/>
              <a:gdLst>
                <a:gd name="connsiteX0" fmla="*/ 0 w 445945"/>
                <a:gd name="connsiteY0" fmla="*/ 0 h 1194737"/>
                <a:gd name="connsiteX1" fmla="*/ 445945 w 445945"/>
                <a:gd name="connsiteY1" fmla="*/ 0 h 1194737"/>
                <a:gd name="connsiteX2" fmla="*/ 445945 w 445945"/>
                <a:gd name="connsiteY2" fmla="*/ 1194737 h 1194737"/>
                <a:gd name="connsiteX3" fmla="*/ 0 w 445945"/>
                <a:gd name="connsiteY3" fmla="*/ 1194737 h 1194737"/>
              </a:gdLst>
              <a:ahLst/>
              <a:cxnLst>
                <a:cxn ang="0">
                  <a:pos x="connsiteX0" y="connsiteY0"/>
                </a:cxn>
                <a:cxn ang="0">
                  <a:pos x="connsiteX1" y="connsiteY1"/>
                </a:cxn>
                <a:cxn ang="0">
                  <a:pos x="connsiteX2" y="connsiteY2"/>
                </a:cxn>
                <a:cxn ang="0">
                  <a:pos x="connsiteX3" y="connsiteY3"/>
                </a:cxn>
              </a:cxnLst>
              <a:rect l="l" t="t" r="r" b="b"/>
              <a:pathLst>
                <a:path w="445945" h="1194737">
                  <a:moveTo>
                    <a:pt x="0" y="0"/>
                  </a:moveTo>
                  <a:lnTo>
                    <a:pt x="445945" y="0"/>
                  </a:lnTo>
                  <a:lnTo>
                    <a:pt x="445945" y="1194737"/>
                  </a:lnTo>
                  <a:lnTo>
                    <a:pt x="0" y="1194737"/>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8" name="Freeform: Shape 16"/>
            <p:cNvSpPr/>
            <p:nvPr/>
          </p:nvSpPr>
          <p:spPr>
            <a:xfrm>
              <a:off x="4469832" y="4115863"/>
              <a:ext cx="263231" cy="52443"/>
            </a:xfrm>
            <a:custGeom>
              <a:avLst/>
              <a:gdLst>
                <a:gd name="connsiteX0" fmla="*/ 0 w 413533"/>
                <a:gd name="connsiteY0" fmla="*/ 0 h 82388"/>
                <a:gd name="connsiteX1" fmla="*/ 413533 w 413533"/>
                <a:gd name="connsiteY1" fmla="*/ 0 h 82388"/>
                <a:gd name="connsiteX2" fmla="*/ 410293 w 413533"/>
                <a:gd name="connsiteY2" fmla="*/ 4444 h 82388"/>
                <a:gd name="connsiteX3" fmla="*/ 206766 w 413533"/>
                <a:gd name="connsiteY3" fmla="*/ 82388 h 82388"/>
                <a:gd name="connsiteX4" fmla="*/ 3240 w 413533"/>
                <a:gd name="connsiteY4" fmla="*/ 4444 h 823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3533" h="82388">
                  <a:moveTo>
                    <a:pt x="0" y="0"/>
                  </a:moveTo>
                  <a:lnTo>
                    <a:pt x="413533" y="0"/>
                  </a:lnTo>
                  <a:lnTo>
                    <a:pt x="410293" y="4444"/>
                  </a:lnTo>
                  <a:cubicBezTo>
                    <a:pt x="358206" y="52602"/>
                    <a:pt x="286248" y="82388"/>
                    <a:pt x="206766" y="82388"/>
                  </a:cubicBezTo>
                  <a:cubicBezTo>
                    <a:pt x="127284" y="82388"/>
                    <a:pt x="55327" y="52602"/>
                    <a:pt x="3240" y="444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sp>
        <p:nvSpPr>
          <p:cNvPr id="15" name="Freeform: Shape 10"/>
          <p:cNvSpPr/>
          <p:nvPr/>
        </p:nvSpPr>
        <p:spPr>
          <a:xfrm rot="20560681">
            <a:off x="5591810" y="4301490"/>
            <a:ext cx="399415" cy="720725"/>
          </a:xfrm>
          <a:custGeom>
            <a:avLst/>
            <a:gdLst>
              <a:gd name="connsiteX0" fmla="*/ 398565 w 399216"/>
              <a:gd name="connsiteY0" fmla="*/ 0 h 720509"/>
              <a:gd name="connsiteX1" fmla="*/ 399216 w 399216"/>
              <a:gd name="connsiteY1" fmla="*/ 203 h 720509"/>
              <a:gd name="connsiteX2" fmla="*/ 189700 w 399216"/>
              <a:gd name="connsiteY2" fmla="*/ 671975 h 720509"/>
              <a:gd name="connsiteX3" fmla="*/ 187218 w 399216"/>
              <a:gd name="connsiteY3" fmla="*/ 673667 h 720509"/>
              <a:gd name="connsiteX4" fmla="*/ 189945 w 399216"/>
              <a:gd name="connsiteY4" fmla="*/ 673667 h 720509"/>
              <a:gd name="connsiteX5" fmla="*/ 188471 w 399216"/>
              <a:gd name="connsiteY5" fmla="*/ 676194 h 720509"/>
              <a:gd name="connsiteX6" fmla="*/ 95893 w 399216"/>
              <a:gd name="connsiteY6" fmla="*/ 720509 h 720509"/>
              <a:gd name="connsiteX7" fmla="*/ 3316 w 399216"/>
              <a:gd name="connsiteY7" fmla="*/ 676194 h 720509"/>
              <a:gd name="connsiteX8" fmla="*/ 3158 w 399216"/>
              <a:gd name="connsiteY8" fmla="*/ 675923 h 720509"/>
              <a:gd name="connsiteX9" fmla="*/ 0 w 399216"/>
              <a:gd name="connsiteY9" fmla="*/ 675934 h 720509"/>
              <a:gd name="connsiteX10" fmla="*/ 161540 w 399216"/>
              <a:gd name="connsiteY10" fmla="*/ 157989 h 720509"/>
              <a:gd name="connsiteX11" fmla="*/ 163215 w 399216"/>
              <a:gd name="connsiteY11" fmla="*/ 160445 h 720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9216" h="720509">
                <a:moveTo>
                  <a:pt x="398565" y="0"/>
                </a:moveTo>
                <a:lnTo>
                  <a:pt x="399216" y="203"/>
                </a:lnTo>
                <a:lnTo>
                  <a:pt x="189700" y="671975"/>
                </a:lnTo>
                <a:lnTo>
                  <a:pt x="187218" y="673667"/>
                </a:lnTo>
                <a:lnTo>
                  <a:pt x="189945" y="673667"/>
                </a:lnTo>
                <a:lnTo>
                  <a:pt x="188471" y="676194"/>
                </a:lnTo>
                <a:cubicBezTo>
                  <a:pt x="164779" y="703574"/>
                  <a:pt x="132047" y="720509"/>
                  <a:pt x="95893" y="720509"/>
                </a:cubicBezTo>
                <a:cubicBezTo>
                  <a:pt x="59739" y="720509"/>
                  <a:pt x="27009" y="703574"/>
                  <a:pt x="3316" y="676194"/>
                </a:cubicBezTo>
                <a:lnTo>
                  <a:pt x="3158" y="675923"/>
                </a:lnTo>
                <a:lnTo>
                  <a:pt x="0" y="675934"/>
                </a:lnTo>
                <a:lnTo>
                  <a:pt x="161540" y="157989"/>
                </a:lnTo>
                <a:lnTo>
                  <a:pt x="163215" y="160445"/>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6" name="Freeform: Shape 11"/>
          <p:cNvSpPr/>
          <p:nvPr/>
        </p:nvSpPr>
        <p:spPr>
          <a:xfrm rot="1039318" flipH="1">
            <a:off x="6018530" y="4296410"/>
            <a:ext cx="399415" cy="720725"/>
          </a:xfrm>
          <a:custGeom>
            <a:avLst/>
            <a:gdLst>
              <a:gd name="connsiteX0" fmla="*/ 398565 w 399216"/>
              <a:gd name="connsiteY0" fmla="*/ 0 h 720509"/>
              <a:gd name="connsiteX1" fmla="*/ 399216 w 399216"/>
              <a:gd name="connsiteY1" fmla="*/ 203 h 720509"/>
              <a:gd name="connsiteX2" fmla="*/ 189700 w 399216"/>
              <a:gd name="connsiteY2" fmla="*/ 671975 h 720509"/>
              <a:gd name="connsiteX3" fmla="*/ 187218 w 399216"/>
              <a:gd name="connsiteY3" fmla="*/ 673667 h 720509"/>
              <a:gd name="connsiteX4" fmla="*/ 189945 w 399216"/>
              <a:gd name="connsiteY4" fmla="*/ 673667 h 720509"/>
              <a:gd name="connsiteX5" fmla="*/ 188471 w 399216"/>
              <a:gd name="connsiteY5" fmla="*/ 676194 h 720509"/>
              <a:gd name="connsiteX6" fmla="*/ 95893 w 399216"/>
              <a:gd name="connsiteY6" fmla="*/ 720509 h 720509"/>
              <a:gd name="connsiteX7" fmla="*/ 3316 w 399216"/>
              <a:gd name="connsiteY7" fmla="*/ 676194 h 720509"/>
              <a:gd name="connsiteX8" fmla="*/ 3158 w 399216"/>
              <a:gd name="connsiteY8" fmla="*/ 675923 h 720509"/>
              <a:gd name="connsiteX9" fmla="*/ 0 w 399216"/>
              <a:gd name="connsiteY9" fmla="*/ 675934 h 720509"/>
              <a:gd name="connsiteX10" fmla="*/ 161540 w 399216"/>
              <a:gd name="connsiteY10" fmla="*/ 157989 h 720509"/>
              <a:gd name="connsiteX11" fmla="*/ 163215 w 399216"/>
              <a:gd name="connsiteY11" fmla="*/ 160445 h 720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9216" h="720509">
                <a:moveTo>
                  <a:pt x="398565" y="0"/>
                </a:moveTo>
                <a:lnTo>
                  <a:pt x="399216" y="203"/>
                </a:lnTo>
                <a:lnTo>
                  <a:pt x="189700" y="671975"/>
                </a:lnTo>
                <a:lnTo>
                  <a:pt x="187218" y="673667"/>
                </a:lnTo>
                <a:lnTo>
                  <a:pt x="189945" y="673667"/>
                </a:lnTo>
                <a:lnTo>
                  <a:pt x="188471" y="676194"/>
                </a:lnTo>
                <a:cubicBezTo>
                  <a:pt x="164779" y="703574"/>
                  <a:pt x="132047" y="720509"/>
                  <a:pt x="95893" y="720509"/>
                </a:cubicBezTo>
                <a:cubicBezTo>
                  <a:pt x="59739" y="720509"/>
                  <a:pt x="27009" y="703574"/>
                  <a:pt x="3316" y="676194"/>
                </a:cubicBezTo>
                <a:lnTo>
                  <a:pt x="3158" y="675923"/>
                </a:lnTo>
                <a:lnTo>
                  <a:pt x="0" y="675934"/>
                </a:lnTo>
                <a:lnTo>
                  <a:pt x="161540" y="157989"/>
                </a:lnTo>
                <a:lnTo>
                  <a:pt x="163215" y="160445"/>
                </a:ln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nvGrpSpPr>
          <p:cNvPr id="17" name="Group 12"/>
          <p:cNvGrpSpPr/>
          <p:nvPr/>
        </p:nvGrpSpPr>
        <p:grpSpPr>
          <a:xfrm rot="0">
            <a:off x="5694045" y="4890135"/>
            <a:ext cx="612140" cy="244475"/>
            <a:chOff x="4292842" y="4040090"/>
            <a:chExt cx="612414" cy="244247"/>
          </a:xfrm>
        </p:grpSpPr>
        <p:sp>
          <p:nvSpPr>
            <p:cNvPr id="25" name="Oval 13"/>
            <p:cNvSpPr/>
            <p:nvPr/>
          </p:nvSpPr>
          <p:spPr>
            <a:xfrm>
              <a:off x="4292842" y="4040090"/>
              <a:ext cx="612414" cy="244247"/>
            </a:xfrm>
            <a:prstGeom prst="ellipse">
              <a:avLst/>
            </a:prstGeom>
            <a:solidFill>
              <a:srgbClr val="F2A1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6" name="Oval 14"/>
            <p:cNvSpPr/>
            <p:nvPr/>
          </p:nvSpPr>
          <p:spPr>
            <a:xfrm>
              <a:off x="4469832" y="4112952"/>
              <a:ext cx="277584" cy="110708"/>
            </a:xfrm>
            <a:prstGeom prst="ellipse">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sp>
        <p:nvSpPr>
          <p:cNvPr id="19" name="Freeform: Shape 26"/>
          <p:cNvSpPr/>
          <p:nvPr/>
        </p:nvSpPr>
        <p:spPr bwMode="auto">
          <a:xfrm flipH="1">
            <a:off x="6313170" y="2406650"/>
            <a:ext cx="2602865" cy="675640"/>
          </a:xfrm>
          <a:custGeom>
            <a:avLst/>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Lst>
            <a:ahLst/>
            <a:cxnLst>
              <a:cxn ang="0">
                <a:pos x="T0" y="T1"/>
              </a:cxn>
              <a:cxn ang="0">
                <a:pos x="T2" y="T3"/>
              </a:cxn>
              <a:cxn ang="0">
                <a:pos x="T4" y="T5"/>
              </a:cxn>
              <a:cxn ang="0">
                <a:pos x="T6" y="T7"/>
              </a:cxn>
              <a:cxn ang="0">
                <a:pos x="T8" y="T9"/>
              </a:cxn>
              <a:cxn ang="0">
                <a:pos x="T10" y="T11"/>
              </a:cxn>
            </a:cxnLst>
            <a:rect l="0" t="0" r="r" b="b"/>
            <a:pathLst>
              <a:path w="3804" h="1355">
                <a:moveTo>
                  <a:pt x="3799" y="0"/>
                </a:moveTo>
                <a:lnTo>
                  <a:pt x="372" y="0"/>
                </a:lnTo>
                <a:lnTo>
                  <a:pt x="0" y="679"/>
                </a:lnTo>
                <a:lnTo>
                  <a:pt x="372" y="1355"/>
                </a:lnTo>
                <a:lnTo>
                  <a:pt x="3804" y="1355"/>
                </a:lnTo>
                <a:lnTo>
                  <a:pt x="3799" y="0"/>
                </a:lnTo>
                <a:close/>
              </a:path>
            </a:pathLst>
          </a:custGeom>
          <a:solidFill>
            <a:schemeClr val="accent1"/>
          </a:solidFill>
          <a:ln>
            <a:noFill/>
          </a:ln>
        </p:spPr>
        <p:txBody>
          <a:bodyPr vert="horz" wrap="none" lIns="121920" tIns="60960" rIns="121920" bIns="60960" anchor="ctr" anchorCtr="0" compatLnSpc="1">
            <a:normAutofit/>
          </a:bodyPr>
          <a:p>
            <a:pPr algn="ctr"/>
            <a:r>
              <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1. 自主性</a:t>
            </a:r>
            <a:endPar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0" name="Freeform: Shape 27"/>
          <p:cNvSpPr/>
          <p:nvPr/>
        </p:nvSpPr>
        <p:spPr bwMode="auto">
          <a:xfrm flipH="1">
            <a:off x="6313170" y="3827780"/>
            <a:ext cx="2602230" cy="675640"/>
          </a:xfrm>
          <a:custGeom>
            <a:avLst/>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Lst>
            <a:ahLst/>
            <a:cxnLst>
              <a:cxn ang="0">
                <a:pos x="T0" y="T1"/>
              </a:cxn>
              <a:cxn ang="0">
                <a:pos x="T2" y="T3"/>
              </a:cxn>
              <a:cxn ang="0">
                <a:pos x="T4" y="T5"/>
              </a:cxn>
              <a:cxn ang="0">
                <a:pos x="T6" y="T7"/>
              </a:cxn>
              <a:cxn ang="0">
                <a:pos x="T8" y="T9"/>
              </a:cxn>
              <a:cxn ang="0">
                <a:pos x="T10" y="T11"/>
              </a:cxn>
            </a:cxnLst>
            <a:rect l="0" t="0" r="r" b="b"/>
            <a:pathLst>
              <a:path w="3804" h="1355">
                <a:moveTo>
                  <a:pt x="3799" y="0"/>
                </a:moveTo>
                <a:lnTo>
                  <a:pt x="372" y="0"/>
                </a:lnTo>
                <a:lnTo>
                  <a:pt x="0" y="679"/>
                </a:lnTo>
                <a:lnTo>
                  <a:pt x="372" y="1355"/>
                </a:lnTo>
                <a:lnTo>
                  <a:pt x="3804" y="1355"/>
                </a:lnTo>
                <a:lnTo>
                  <a:pt x="3799" y="0"/>
                </a:lnTo>
                <a:close/>
              </a:path>
            </a:pathLst>
          </a:custGeom>
          <a:solidFill>
            <a:schemeClr val="accent3"/>
          </a:solidFill>
          <a:ln>
            <a:noFill/>
          </a:ln>
        </p:spPr>
        <p:txBody>
          <a:bodyPr vert="horz" wrap="none" lIns="121920" tIns="60960" rIns="121920" bIns="60960" anchor="ctr" anchorCtr="0" compatLnSpc="1">
            <a:normAutofit/>
          </a:bodyPr>
          <a:p>
            <a:pPr algn="ctr"/>
            <a:r>
              <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3. 价值性</a:t>
            </a:r>
            <a:endPar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1" name="TextBox 28"/>
          <p:cNvSpPr txBox="1"/>
          <p:nvPr/>
        </p:nvSpPr>
        <p:spPr>
          <a:xfrm>
            <a:off x="9051290" y="2409825"/>
            <a:ext cx="2901315" cy="690245"/>
          </a:xfrm>
          <a:prstGeom prst="rect">
            <a:avLst/>
          </a:prstGeom>
        </p:spPr>
        <p:txBody>
          <a:bodyPr vert="horz" wrap="square" lIns="0" tIns="0" rIns="0" bIns="0" anchor="ctr" anchorCtr="0">
            <a:noAutofit/>
          </a:bodyPr>
          <a:p>
            <a:pPr>
              <a:lnSpc>
                <a:spcPct val="120000"/>
              </a:lnSpc>
            </a:pPr>
            <a:r>
              <a:rPr lang="zh-CN" altLang="en-US" sz="12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创新能力的自主性又称自主创新能力。创新能力作为主体本质力量发展的最高表现，也是主体主观能动性发展的最高表现，其最大特征就在于其自主性上。</a:t>
            </a:r>
            <a:endParaRPr lang="zh-CN" altLang="en-US" sz="12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2" name="TextBox 33"/>
          <p:cNvSpPr txBox="1"/>
          <p:nvPr/>
        </p:nvSpPr>
        <p:spPr>
          <a:xfrm>
            <a:off x="9051290" y="3803650"/>
            <a:ext cx="2901315" cy="690245"/>
          </a:xfrm>
          <a:prstGeom prst="rect">
            <a:avLst/>
          </a:prstGeom>
        </p:spPr>
        <p:txBody>
          <a:bodyPr vert="horz" wrap="square" lIns="0" tIns="0" rIns="0" bIns="0" anchor="ctr" anchorCtr="0">
            <a:noAutofit/>
          </a:bodyPr>
          <a:p>
            <a:pPr>
              <a:lnSpc>
                <a:spcPct val="120000"/>
              </a:lnSpc>
            </a:pPr>
            <a:r>
              <a:rPr lang="zh-CN" altLang="en-US" sz="12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价值在经济学意义上，指物的有效性，即事物能满足主体某种需要的属性。</a:t>
            </a:r>
            <a:endParaRPr lang="zh-CN" altLang="en-US" sz="12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3" name="TextBox 34"/>
          <p:cNvSpPr txBox="1"/>
          <p:nvPr/>
        </p:nvSpPr>
        <p:spPr>
          <a:xfrm>
            <a:off x="248285" y="3081655"/>
            <a:ext cx="2936875" cy="690245"/>
          </a:xfrm>
          <a:prstGeom prst="rect">
            <a:avLst/>
          </a:prstGeom>
        </p:spPr>
        <p:txBody>
          <a:bodyPr vert="horz" wrap="square" lIns="0" tIns="0" rIns="0" bIns="0" anchor="ctr" anchorCtr="0">
            <a:noAutofit/>
          </a:bodyPr>
          <a:p>
            <a:pPr algn="r">
              <a:lnSpc>
                <a:spcPct val="120000"/>
              </a:lnSpc>
            </a:pPr>
            <a:r>
              <a:rPr lang="zh-CN" altLang="en-US" sz="12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提供新颖、独创的产品是创新能力外化的主要体现。无论什么形式的创新能力的成果，在本质上都必须新颖、独特。</a:t>
            </a:r>
            <a:endParaRPr lang="zh-CN" altLang="en-US" sz="12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4" name="TextBox 35"/>
          <p:cNvSpPr txBox="1"/>
          <p:nvPr/>
        </p:nvSpPr>
        <p:spPr>
          <a:xfrm>
            <a:off x="248285" y="4443730"/>
            <a:ext cx="2936875" cy="690245"/>
          </a:xfrm>
          <a:prstGeom prst="rect">
            <a:avLst/>
          </a:prstGeom>
        </p:spPr>
        <p:txBody>
          <a:bodyPr vert="horz" wrap="square" lIns="0" tIns="0" rIns="0" bIns="0" anchor="ctr" anchorCtr="0">
            <a:noAutofit/>
          </a:bodyPr>
          <a:p>
            <a:pPr algn="r">
              <a:lnSpc>
                <a:spcPct val="120000"/>
              </a:lnSpc>
            </a:pPr>
            <a:r>
              <a:rPr lang="zh-CN" altLang="en-US" sz="1200" dirty="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创新能力的超越性是指创新主体通过一系列创新活动，不断突破原有思维定式，而产生新的飞跃的特性。</a:t>
            </a:r>
            <a:endParaRPr lang="zh-CN" altLang="en-US" sz="1200" dirty="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3" name="Freeform: Shape 25"/>
          <p:cNvSpPr/>
          <p:nvPr/>
        </p:nvSpPr>
        <p:spPr bwMode="auto">
          <a:xfrm>
            <a:off x="3263265" y="3089275"/>
            <a:ext cx="2432050" cy="675640"/>
          </a:xfrm>
          <a:custGeom>
            <a:avLst/>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Lst>
            <a:ahLst/>
            <a:cxnLst>
              <a:cxn ang="0">
                <a:pos x="T0" y="T1"/>
              </a:cxn>
              <a:cxn ang="0">
                <a:pos x="T2" y="T3"/>
              </a:cxn>
              <a:cxn ang="0">
                <a:pos x="T4" y="T5"/>
              </a:cxn>
              <a:cxn ang="0">
                <a:pos x="T6" y="T7"/>
              </a:cxn>
              <a:cxn ang="0">
                <a:pos x="T8" y="T9"/>
              </a:cxn>
              <a:cxn ang="0">
                <a:pos x="T10" y="T11"/>
              </a:cxn>
            </a:cxnLst>
            <a:rect l="0" t="0" r="r" b="b"/>
            <a:pathLst>
              <a:path w="3804" h="1355">
                <a:moveTo>
                  <a:pt x="3799" y="0"/>
                </a:moveTo>
                <a:lnTo>
                  <a:pt x="372" y="0"/>
                </a:lnTo>
                <a:lnTo>
                  <a:pt x="0" y="679"/>
                </a:lnTo>
                <a:lnTo>
                  <a:pt x="372" y="1355"/>
                </a:lnTo>
                <a:lnTo>
                  <a:pt x="3804" y="1355"/>
                </a:lnTo>
                <a:lnTo>
                  <a:pt x="3799" y="0"/>
                </a:lnTo>
                <a:close/>
              </a:path>
            </a:pathLst>
          </a:custGeom>
          <a:solidFill>
            <a:schemeClr val="accent2"/>
          </a:solidFill>
          <a:ln>
            <a:noFill/>
          </a:ln>
        </p:spPr>
        <p:txBody>
          <a:bodyPr vert="horz" wrap="none" lIns="121920" tIns="60960" rIns="121920" bIns="60960" anchor="ctr" anchorCtr="0" compatLnSpc="1">
            <a:normAutofit/>
          </a:bodyPr>
          <a:p>
            <a:pPr algn="ctr"/>
            <a:r>
              <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2. 独创性</a:t>
            </a:r>
            <a:endPar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6"/>
          <p:cNvSpPr/>
          <p:nvPr/>
        </p:nvSpPr>
        <p:spPr>
          <a:xfrm>
            <a:off x="3138170" y="1529247"/>
            <a:ext cx="762000" cy="127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1" name="Freeform 11"/>
          <p:cNvSpPr/>
          <p:nvPr/>
        </p:nvSpPr>
        <p:spPr>
          <a:xfrm rot="5400000">
            <a:off x="11489025" y="335281"/>
            <a:ext cx="355600" cy="355600"/>
          </a:xfrm>
          <a:custGeom>
            <a:avLst/>
            <a:gdLst>
              <a:gd name="connsiteX0" fmla="*/ 0 w 355600"/>
              <a:gd name="connsiteY0" fmla="*/ 355600 h 355600"/>
              <a:gd name="connsiteX1" fmla="*/ 0 w 355600"/>
              <a:gd name="connsiteY1" fmla="*/ 79022 h 355600"/>
              <a:gd name="connsiteX2" fmla="*/ 0 w 355600"/>
              <a:gd name="connsiteY2" fmla="*/ 0 h 355600"/>
              <a:gd name="connsiteX3" fmla="*/ 79022 w 355600"/>
              <a:gd name="connsiteY3" fmla="*/ 0 h 355600"/>
              <a:gd name="connsiteX4" fmla="*/ 355600 w 355600"/>
              <a:gd name="connsiteY4" fmla="*/ 0 h 355600"/>
              <a:gd name="connsiteX5" fmla="*/ 355600 w 355600"/>
              <a:gd name="connsiteY5" fmla="*/ 79022 h 355600"/>
              <a:gd name="connsiteX6" fmla="*/ 79022 w 355600"/>
              <a:gd name="connsiteY6" fmla="*/ 79022 h 355600"/>
              <a:gd name="connsiteX7" fmla="*/ 79022 w 355600"/>
              <a:gd name="connsiteY7" fmla="*/ 355600 h 35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600" h="355600">
                <a:moveTo>
                  <a:pt x="0" y="355600"/>
                </a:moveTo>
                <a:lnTo>
                  <a:pt x="0" y="79022"/>
                </a:lnTo>
                <a:lnTo>
                  <a:pt x="0" y="0"/>
                </a:lnTo>
                <a:lnTo>
                  <a:pt x="79022" y="0"/>
                </a:lnTo>
                <a:lnTo>
                  <a:pt x="355600" y="0"/>
                </a:lnTo>
                <a:lnTo>
                  <a:pt x="355600" y="79022"/>
                </a:lnTo>
                <a:lnTo>
                  <a:pt x="79022" y="79022"/>
                </a:lnTo>
                <a:lnTo>
                  <a:pt x="79022" y="3556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2" name="任意形状 11"/>
          <p:cNvSpPr/>
          <p:nvPr/>
        </p:nvSpPr>
        <p:spPr>
          <a:xfrm>
            <a:off x="254000" y="2127250"/>
            <a:ext cx="2603500" cy="2603500"/>
          </a:xfrm>
          <a:custGeom>
            <a:avLst/>
            <a:gdLst>
              <a:gd name="connsiteX0" fmla="*/ 1301750 w 2603500"/>
              <a:gd name="connsiteY0" fmla="*/ 0 h 2603500"/>
              <a:gd name="connsiteX1" fmla="*/ 2603500 w 2603500"/>
              <a:gd name="connsiteY1" fmla="*/ 1301750 h 2603500"/>
              <a:gd name="connsiteX2" fmla="*/ 1301750 w 2603500"/>
              <a:gd name="connsiteY2" fmla="*/ 2603500 h 2603500"/>
              <a:gd name="connsiteX3" fmla="*/ 0 w 2603500"/>
              <a:gd name="connsiteY3" fmla="*/ 1301750 h 2603500"/>
            </a:gdLst>
            <a:ahLst/>
            <a:cxnLst>
              <a:cxn ang="0">
                <a:pos x="connsiteX0" y="connsiteY0"/>
              </a:cxn>
              <a:cxn ang="0">
                <a:pos x="connsiteX1" y="connsiteY1"/>
              </a:cxn>
              <a:cxn ang="0">
                <a:pos x="connsiteX2" y="connsiteY2"/>
              </a:cxn>
              <a:cxn ang="0">
                <a:pos x="connsiteX3" y="connsiteY3"/>
              </a:cxn>
            </a:cxnLst>
            <a:rect l="l" t="t" r="r" b="b"/>
            <a:pathLst>
              <a:path w="2603500" h="2603500">
                <a:moveTo>
                  <a:pt x="1301750" y="0"/>
                </a:moveTo>
                <a:lnTo>
                  <a:pt x="2603500" y="1301750"/>
                </a:lnTo>
                <a:lnTo>
                  <a:pt x="1301750" y="2603500"/>
                </a:lnTo>
                <a:lnTo>
                  <a:pt x="0" y="1301750"/>
                </a:lnTo>
                <a:close/>
              </a:path>
            </a:pathLst>
          </a:custGeom>
          <a:blipFill>
            <a:blip r:embed="rId1"/>
            <a:stretch>
              <a:fillRect l="-25772" r="-2577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14" tIns="22857" rIns="45714" bIns="22857" numCol="1" spcCol="0" rtlCol="0" fromWordArt="0" anchor="ctr" anchorCtr="0" forceAA="0" compatLnSpc="1">
            <a:noAutofit/>
          </a:bodyPr>
          <a:lstStyle/>
          <a:p>
            <a:pPr algn="ctr"/>
            <a:endParaRPr lang="en-US" sz="90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TextBox 7"/>
          <p:cNvSpPr txBox="1"/>
          <p:nvPr/>
        </p:nvSpPr>
        <p:spPr>
          <a:xfrm>
            <a:off x="3138170" y="2040890"/>
            <a:ext cx="8350885" cy="583565"/>
          </a:xfrm>
          <a:prstGeom prst="rect">
            <a:avLst/>
          </a:prstGeom>
          <a:noFill/>
        </p:spPr>
        <p:txBody>
          <a:bodyPr wrap="square" rtlCol="0">
            <a:spAutoFit/>
          </a:bodyPr>
          <a:lstStyle/>
          <a:p>
            <a:r>
              <a:rPr lang="zh-CN" altLang="en-US" sz="3200" dirty="0">
                <a:latin typeface="思源黑体" panose="020B0500000000000000" pitchFamily="34" charset="-122"/>
                <a:ea typeface="思源黑体" panose="020B0500000000000000" pitchFamily="34" charset="-122"/>
                <a:sym typeface="思源黑体" panose="020B0500000000000000" pitchFamily="34" charset="-122"/>
              </a:rPr>
              <a:t>1. 自主性</a:t>
            </a:r>
            <a:endParaRPr lang="zh-CN" altLang="en-US" sz="3200"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7" name="TextBox 24"/>
          <p:cNvSpPr txBox="1"/>
          <p:nvPr/>
        </p:nvSpPr>
        <p:spPr>
          <a:xfrm>
            <a:off x="3138805" y="3012440"/>
            <a:ext cx="8350250" cy="3039745"/>
          </a:xfrm>
          <a:prstGeom prst="rect">
            <a:avLst/>
          </a:prstGeom>
          <a:noFill/>
        </p:spPr>
        <p:txBody>
          <a:bodyPr wrap="square" lIns="91423" tIns="45712" rIns="91423" bIns="45712" rtlCol="0">
            <a:spAutoFit/>
          </a:bodyPr>
          <a:lstStyle/>
          <a:p>
            <a:pPr lvl="0" algn="just" defTabSz="1217930">
              <a:lnSpc>
                <a:spcPct val="120000"/>
              </a:lnSpc>
              <a:spcBef>
                <a:spcPts val="0"/>
              </a:spcBef>
              <a:spcAft>
                <a:spcPts val="0"/>
              </a:spcAft>
              <a:defRPr/>
            </a:pPr>
            <a:r>
              <a:rPr sz="16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所谓创新能力的自主性或主体创新能力，</a:t>
            </a:r>
            <a:r>
              <a:rPr sz="1600" b="1"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rPr>
              <a:t>即创新主体在既定的创新目标下，充分发挥自身的主观能动性，综合运用自身创新知识、创新能力，从事各种创新活动，努力实现创新目标的能动活动。</a:t>
            </a:r>
            <a:r>
              <a:rPr sz="16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创新能力的自主性</a:t>
            </a:r>
            <a:r>
              <a:rPr sz="16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一方面表现为</a:t>
            </a:r>
            <a:r>
              <a:rPr sz="1600" b="1" dirty="0">
                <a:solidFill>
                  <a:schemeClr val="accent6"/>
                </a:solidFill>
                <a:latin typeface="思源黑体" panose="020B0500000000000000" pitchFamily="34" charset="-122"/>
                <a:ea typeface="思源黑体" panose="020B0500000000000000" pitchFamily="34" charset="-122"/>
                <a:sym typeface="思源黑体" panose="020B0500000000000000" pitchFamily="34" charset="-122"/>
              </a:rPr>
              <a:t>任何创新活动，都离不开创新主体有目的、有意识、自觉、能动的活动，是创新主体的自主行为</a:t>
            </a:r>
            <a:r>
              <a:rPr sz="16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a:t>
            </a:r>
            <a:r>
              <a:rPr sz="16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另一方面则表现为</a:t>
            </a:r>
            <a:r>
              <a:rPr sz="1600" b="1" dirty="0">
                <a:solidFill>
                  <a:schemeClr val="accent4"/>
                </a:solidFill>
                <a:latin typeface="思源黑体" panose="020B0500000000000000" pitchFamily="34" charset="-122"/>
                <a:ea typeface="思源黑体" panose="020B0500000000000000" pitchFamily="34" charset="-122"/>
                <a:sym typeface="思源黑体" panose="020B0500000000000000" pitchFamily="34" charset="-122"/>
              </a:rPr>
              <a:t>创新能力的强弱、是否进行创新活动、创新目标大小的设定、创新方法、路径的选择等，与主体自身素质、知识水平、智力水平等息息相关，都是主体从自身情况出发，进行自主选择的结果，因人而异、因事而异，体现出明显的自主性。</a:t>
            </a:r>
            <a:r>
              <a:rPr sz="16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主体性特征为创新能力打上了强烈的个性化色彩，不同的个体、不同的群体所表现出来的创新能力各有不同，所追求的创新目标也不尽相同。正因为创新能力的这种主体性、个性化特点，使社会在具有创新能力的不同个体追求不同的创新目标的过程中，表现出丰富多彩的特点，并形成创新的合力，推动社会向前发展。</a:t>
            </a:r>
            <a:endParaRPr sz="16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tags/tag1.xml><?xml version="1.0" encoding="utf-8"?>
<p:tagLst xmlns:p="http://schemas.openxmlformats.org/presentationml/2006/main">
  <p:tag name="PA" val="v5.1.0"/>
</p:tagLst>
</file>

<file path=ppt/tags/tag2.xml><?xml version="1.0" encoding="utf-8"?>
<p:tagLst xmlns:p="http://schemas.openxmlformats.org/presentationml/2006/main">
  <p:tag name="PA" val="v5.1.0"/>
</p:tagLst>
</file>

<file path=ppt/tags/tag3.xml><?xml version="1.0" encoding="utf-8"?>
<p:tagLst xmlns:p="http://schemas.openxmlformats.org/presentationml/2006/main">
  <p:tag name="MH" val="20161008230036"/>
  <p:tag name="MH_LIBRARY" val="CONTENTS"/>
  <p:tag name="MH_TYPE" val="OTHERS"/>
  <p:tag name="ID" val="553514"/>
</p:tagLst>
</file>

<file path=ppt/tags/tag4.xml><?xml version="1.0" encoding="utf-8"?>
<p:tagLst xmlns:p="http://schemas.openxmlformats.org/presentationml/2006/main">
  <p:tag name="MH" val="20161008230036"/>
  <p:tag name="MH_LIBRARY" val="CONTENTS"/>
  <p:tag name="MH_TYPE" val="OTHERS"/>
  <p:tag name="ID" val="553514"/>
</p:tagLst>
</file>

<file path=ppt/tags/tag5.xml><?xml version="1.0" encoding="utf-8"?>
<p:tagLst xmlns:p="http://schemas.openxmlformats.org/presentationml/2006/main">
  <p:tag name="PA" val="v5.1.0"/>
</p:tagLst>
</file>

<file path=ppt/tags/tag6.xml><?xml version="1.0" encoding="utf-8"?>
<p:tagLst xmlns:p="http://schemas.openxmlformats.org/presentationml/2006/main">
  <p:tag name="PA" val="v5.1.0"/>
</p:tagLst>
</file>

<file path=ppt/tags/tag7.xml><?xml version="1.0" encoding="utf-8"?>
<p:tagLst xmlns:p="http://schemas.openxmlformats.org/presentationml/2006/main">
  <p:tag name="PA" val="v5.1.0"/>
</p:tagLst>
</file>

<file path=ppt/tags/tag8.xml><?xml version="1.0" encoding="utf-8"?>
<p:tagLst xmlns:p="http://schemas.openxmlformats.org/presentationml/2006/main">
  <p:tag name="PA" val="v5.1.0"/>
</p:tagLst>
</file>

<file path=ppt/tags/tag9.xml><?xml version="1.0" encoding="utf-8"?>
<p:tagLst xmlns:p="http://schemas.openxmlformats.org/presentationml/2006/main">
  <p:tag name="ISPRING_SCORM_RATE_SLIDES" val="0"/>
  <p:tag name="ISPRING_SCORM_RATE_QUIZZES" val="0"/>
  <p:tag name="ISPRING_SCORM_PASSING_SCORE" val="0.000000"/>
  <p:tag name="ISPRING_ULTRA_SCORM_COURSE_ID" val="0E1D4189-C6CE-4E0A-8573-37DE6D2BCA26"/>
  <p:tag name="ISPRING_SCORM_ENDPOINT" val="&lt;endpoint&gt;&lt;enable&gt;0&lt;/enable&gt;&lt;lrs&gt;http://&lt;/lrs&gt;&lt;auth&gt;0&lt;/auth&gt;&lt;login&gt;&lt;/login&gt;&lt;password&gt;&lt;/password&gt;&lt;key&gt;&lt;/key&gt;&lt;name&gt;&lt;/name&gt;&lt;email&gt;&lt;/email&gt;&lt;/endpoint&gt;&#10;"/>
  <p:tag name="ISPRINGONLINEFOLDERID" val="0"/>
  <p:tag name="ISPRINGONLINEFOLDERPATH" val="内容列表"/>
  <p:tag name="ISPRINGCLOUDFOLDERID" val="0"/>
  <p:tag name="ISPRINGCLOUDFOLDERPATH" val="资源库"/>
  <p:tag name="ISPRING_OUTPUT_FOLDER" val="C:\Users\codi\Desktop"/>
  <p:tag name="ISPRING_PRESENTATION_TITLE" val="演示文稿2"/>
  <p:tag name="ISPRING_FIRST_PUBLISH" val="1"/>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8604</Words>
  <Application>WPS 演示</Application>
  <PresentationFormat>宽屏</PresentationFormat>
  <Paragraphs>332</Paragraphs>
  <Slides>32</Slides>
  <Notes>25</Notes>
  <HiddenSlides>0</HiddenSlides>
  <MMClips>1</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32</vt:i4>
      </vt:variant>
    </vt:vector>
  </HeadingPairs>
  <TitlesOfParts>
    <vt:vector size="53" baseType="lpstr">
      <vt:lpstr>Arial</vt:lpstr>
      <vt:lpstr>宋体</vt:lpstr>
      <vt:lpstr>Wingdings</vt:lpstr>
      <vt:lpstr>思源黑体</vt:lpstr>
      <vt:lpstr>Open Sans</vt:lpstr>
      <vt:lpstr>黑体</vt:lpstr>
      <vt:lpstr>字魂35号-经典雅黑</vt:lpstr>
      <vt:lpstr>思源黑体 CN Heavy</vt:lpstr>
      <vt:lpstr>微软雅黑</vt:lpstr>
      <vt:lpstr>Source Han Sans CN Normal</vt:lpstr>
      <vt:lpstr>楷体_GB2312</vt:lpstr>
      <vt:lpstr>字魂59号-创粗黑</vt:lpstr>
      <vt:lpstr>Arial Unicode MS</vt:lpstr>
      <vt:lpstr>Calibri Light</vt:lpstr>
      <vt:lpstr>Calibri</vt:lpstr>
      <vt:lpstr>等线</vt:lpstr>
      <vt:lpstr>冬青黑体简体中文 W6</vt:lpstr>
      <vt:lpstr>BatangChe</vt:lpstr>
      <vt:lpstr>華康圓體 Std W5</vt:lpstr>
      <vt:lpstr>Yu Gothic UI Semilight</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演示文稿2</dc:title>
  <dc:creator>Wavoy</dc:creator>
  <cp:lastModifiedBy>Love_Run</cp:lastModifiedBy>
  <cp:revision>26</cp:revision>
  <dcterms:created xsi:type="dcterms:W3CDTF">2019-11-11T11:40:00Z</dcterms:created>
  <dcterms:modified xsi:type="dcterms:W3CDTF">2020-02-21T06:51:08Z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2052-11.3.0.8586</vt:lpwstr>
  </property>
</Properties>
</file>